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0"/>
  </p:notesMasterIdLst>
  <p:sldIdLst>
    <p:sldId id="264" r:id="rId2"/>
    <p:sldId id="275" r:id="rId3"/>
    <p:sldId id="273" r:id="rId4"/>
    <p:sldId id="274" r:id="rId5"/>
    <p:sldId id="271" r:id="rId6"/>
    <p:sldId id="281" r:id="rId7"/>
    <p:sldId id="295" r:id="rId8"/>
    <p:sldId id="268" r:id="rId9"/>
    <p:sldId id="282" r:id="rId10"/>
    <p:sldId id="272" r:id="rId11"/>
    <p:sldId id="296" r:id="rId12"/>
    <p:sldId id="265" r:id="rId13"/>
    <p:sldId id="289" r:id="rId14"/>
    <p:sldId id="283" r:id="rId15"/>
    <p:sldId id="279" r:id="rId16"/>
    <p:sldId id="298" r:id="rId17"/>
    <p:sldId id="294" r:id="rId18"/>
    <p:sldId id="29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63883D-7445-4220-99A9-7F15939AD30E}">
          <p14:sldIdLst>
            <p14:sldId id="264"/>
            <p14:sldId id="275"/>
            <p14:sldId id="273"/>
            <p14:sldId id="274"/>
            <p14:sldId id="271"/>
            <p14:sldId id="281"/>
            <p14:sldId id="295"/>
            <p14:sldId id="268"/>
            <p14:sldId id="282"/>
            <p14:sldId id="272"/>
            <p14:sldId id="296"/>
            <p14:sldId id="265"/>
            <p14:sldId id="289"/>
            <p14:sldId id="283"/>
            <p14:sldId id="279"/>
            <p14:sldId id="298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C851D-3DBB-444D-80E2-8C396C50D5E6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A97E-1773-4F8D-8FA4-EEAF2DEAC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8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82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0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altLang="ko-KR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altLang="ko-KR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68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1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altLang="ko-KR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1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0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6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F9A2BE5-0835-4C67-88B4-32B8C0F7B2A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0A68B1-AD02-416E-A494-62C67AE0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50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0423" y="906307"/>
            <a:ext cx="8673737" cy="3188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009" y="1389185"/>
            <a:ext cx="8156772" cy="2235074"/>
          </a:xfrm>
        </p:spPr>
        <p:txBody>
          <a:bodyPr>
            <a:noAutofit/>
          </a:bodyPr>
          <a:lstStyle/>
          <a:p>
            <a:pPr algn="l"/>
            <a:r>
              <a:rPr lang="en-US" altLang="ko-KR" sz="4800" b="1" dirty="0" smtClean="0">
                <a:solidFill>
                  <a:schemeClr val="bg1"/>
                </a:solidFill>
              </a:rPr>
              <a:t>Project </a:t>
            </a:r>
            <a:r>
              <a:rPr lang="en-US" altLang="ko-KR" sz="4800" b="1" dirty="0">
                <a:solidFill>
                  <a:schemeClr val="bg1"/>
                </a:solidFill>
              </a:rPr>
              <a:t>(part 1</a:t>
            </a:r>
            <a:r>
              <a:rPr lang="en-US" altLang="ko-KR" sz="4800" b="1" dirty="0" smtClean="0">
                <a:solidFill>
                  <a:schemeClr val="bg1"/>
                </a:solidFill>
              </a:rPr>
              <a:t>) </a:t>
            </a:r>
            <a:r>
              <a:rPr lang="en-US" altLang="ko-KR" sz="4800" b="1" dirty="0" smtClean="0">
                <a:solidFill>
                  <a:schemeClr val="bg1"/>
                </a:solidFill>
              </a:rPr>
              <a:t/>
            </a:r>
            <a:br>
              <a:rPr lang="en-US" altLang="ko-KR" sz="4800" b="1" dirty="0" smtClean="0">
                <a:solidFill>
                  <a:schemeClr val="bg1"/>
                </a:solidFill>
              </a:rPr>
            </a:br>
            <a:r>
              <a:rPr lang="en-US" altLang="ko-KR" sz="4800" b="1" dirty="0">
                <a:solidFill>
                  <a:schemeClr val="bg1"/>
                </a:solidFill>
              </a:rPr>
              <a:t/>
            </a:r>
            <a:br>
              <a:rPr lang="en-US" altLang="ko-KR" sz="4800" b="1" dirty="0">
                <a:solidFill>
                  <a:schemeClr val="bg1"/>
                </a:solidFill>
              </a:rPr>
            </a:br>
            <a:r>
              <a:rPr lang="en-US" altLang="ko-KR" sz="4800" b="1" dirty="0" smtClean="0">
                <a:solidFill>
                  <a:schemeClr val="bg1"/>
                </a:solidFill>
              </a:rPr>
              <a:t>Writing a Diary</a:t>
            </a:r>
            <a:endParaRPr lang="ko-KR" alt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5029561"/>
            <a:ext cx="9144000" cy="754025"/>
          </a:xfrm>
        </p:spPr>
        <p:txBody>
          <a:bodyPr>
            <a:normAutofit fontScale="92500"/>
          </a:bodyPr>
          <a:lstStyle/>
          <a:p>
            <a:r>
              <a:rPr lang="en-GB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2 will be transforming your diary into a rhyme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5031" y="231875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</a:rPr>
              <a:t>Metaphor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281" y="1677421"/>
            <a:ext cx="9334434" cy="628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It compares two things by saying one thing is the other thing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688" y="3579377"/>
            <a:ext cx="3268566" cy="27289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6990" y="3579376"/>
            <a:ext cx="3268566" cy="27289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20361111">
            <a:off x="3003334" y="3130391"/>
            <a:ext cx="168168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Left Arrow 10"/>
          <p:cNvSpPr/>
          <p:nvPr/>
        </p:nvSpPr>
        <p:spPr>
          <a:xfrm rot="12055937">
            <a:off x="7215497" y="3134066"/>
            <a:ext cx="168168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4237892" y="2459033"/>
            <a:ext cx="3359335" cy="560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>
                <a:solidFill>
                  <a:schemeClr val="bg1"/>
                </a:solidFill>
              </a:rPr>
              <a:t>Examples of </a:t>
            </a:r>
            <a:r>
              <a:rPr lang="en-GB" altLang="ko-KR" sz="2400" b="1" dirty="0" smtClean="0">
                <a:solidFill>
                  <a:schemeClr val="bg1"/>
                </a:solidFill>
              </a:rPr>
              <a:t>metaphors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Metaphors &amp; Similes - Lessons - Tes T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48295" r="70176" b="2568"/>
          <a:stretch/>
        </p:blipFill>
        <p:spPr bwMode="auto">
          <a:xfrm>
            <a:off x="1509885" y="3768882"/>
            <a:ext cx="1661746" cy="23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etaphors &amp; Similes - Lessons - Tes T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7424" r="495" b="3088"/>
          <a:stretch/>
        </p:blipFill>
        <p:spPr bwMode="auto">
          <a:xfrm>
            <a:off x="8929468" y="3741505"/>
            <a:ext cx="2063609" cy="24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73057" y="3622555"/>
            <a:ext cx="3268566" cy="27289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Metaphors &amp; Similes - Lessons - Tes T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49284" r="31787" b="3334"/>
          <a:stretch/>
        </p:blipFill>
        <p:spPr bwMode="auto">
          <a:xfrm>
            <a:off x="5080094" y="4018011"/>
            <a:ext cx="2254491" cy="20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 Arrow 14"/>
          <p:cNvSpPr/>
          <p:nvPr/>
        </p:nvSpPr>
        <p:spPr>
          <a:xfrm rot="16200000">
            <a:off x="5712700" y="3235393"/>
            <a:ext cx="686594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7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7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17728" y="3902615"/>
            <a:ext cx="3285905" cy="5902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 smtClean="0"/>
              <a:t>My ___ is a big ____________</a:t>
            </a:r>
            <a:endParaRPr lang="ko-KR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317728" y="3902615"/>
            <a:ext cx="3285905" cy="5902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 smtClean="0"/>
              <a:t>My </a:t>
            </a:r>
            <a:r>
              <a:rPr lang="en-GB" altLang="ko-KR" dirty="0" smtClean="0">
                <a:solidFill>
                  <a:srgbClr val="0070C0"/>
                </a:solidFill>
              </a:rPr>
              <a:t>mum</a:t>
            </a:r>
            <a:r>
              <a:rPr lang="en-GB" altLang="ko-KR" dirty="0" smtClean="0"/>
              <a:t> is a big </a:t>
            </a:r>
            <a:r>
              <a:rPr lang="en-GB" altLang="ko-KR" dirty="0" smtClean="0">
                <a:solidFill>
                  <a:srgbClr val="0070C0"/>
                </a:solidFill>
              </a:rPr>
              <a:t>teddy bear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2498" y="180066"/>
            <a:ext cx="8673737" cy="1254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dirty="0" smtClean="0">
                <a:solidFill>
                  <a:schemeClr val="tx1"/>
                </a:solidFill>
              </a:rPr>
              <a:t>Metaphor - Examples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escriptions- Simile and Metaphor - FIGURATIve LANGUAGE!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33662" r="11434" b="44247"/>
          <a:stretch/>
        </p:blipFill>
        <p:spPr bwMode="auto">
          <a:xfrm>
            <a:off x="317728" y="1712989"/>
            <a:ext cx="3112477" cy="6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escriptions- Simile and Metaphor - FIGURATIve LANGUAGE!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2" t="54832" r="3164" b="21499"/>
          <a:stretch/>
        </p:blipFill>
        <p:spPr bwMode="auto">
          <a:xfrm>
            <a:off x="5606362" y="2977677"/>
            <a:ext cx="1523524" cy="15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escriptions- Simile and Metaphor - FIGURATIve LANGUAGE!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0" r="77010" b="19921"/>
          <a:stretch/>
        </p:blipFill>
        <p:spPr bwMode="auto">
          <a:xfrm>
            <a:off x="3836114" y="2977677"/>
            <a:ext cx="1509393" cy="15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taphor Coloring Book 6 examples Figurative Language by Teachin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t="4899" r="2337" b="11186"/>
          <a:stretch/>
        </p:blipFill>
        <p:spPr bwMode="auto">
          <a:xfrm>
            <a:off x="7860322" y="1672909"/>
            <a:ext cx="3217985" cy="44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Metaphor Coloring Book 6 examples Figurative Language by Teachin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t="89087" r="2337" b="3846"/>
          <a:stretch/>
        </p:blipFill>
        <p:spPr bwMode="auto">
          <a:xfrm>
            <a:off x="7860322" y="6221559"/>
            <a:ext cx="3217985" cy="3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369" y="238252"/>
            <a:ext cx="8673737" cy="1254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Literary Devices</a:t>
            </a:r>
            <a:endParaRPr lang="ko-KR" altLang="en-US" sz="4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491" y="1764064"/>
            <a:ext cx="10064097" cy="48814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</a:rPr>
              <a:t>Interesting </a:t>
            </a:r>
            <a:r>
              <a:rPr lang="en-US" altLang="ko-KR" sz="2400" spc="5" dirty="0">
                <a:solidFill>
                  <a:schemeClr val="bg1"/>
                </a:solidFill>
              </a:rPr>
              <a:t>when </a:t>
            </a:r>
            <a:r>
              <a:rPr lang="en-US" altLang="ko-KR" sz="2400" spc="-10" dirty="0">
                <a:solidFill>
                  <a:schemeClr val="bg1"/>
                </a:solidFill>
              </a:rPr>
              <a:t>you </a:t>
            </a:r>
            <a:r>
              <a:rPr lang="en-US" altLang="ko-KR" sz="2400" dirty="0">
                <a:solidFill>
                  <a:schemeClr val="bg1"/>
                </a:solidFill>
              </a:rPr>
              <a:t>read, </a:t>
            </a:r>
            <a:r>
              <a:rPr lang="en-US" altLang="ko-KR" sz="2400" spc="-5" dirty="0">
                <a:solidFill>
                  <a:schemeClr val="bg1"/>
                </a:solidFill>
              </a:rPr>
              <a:t>useful </a:t>
            </a:r>
            <a:r>
              <a:rPr lang="en-US" altLang="ko-KR" sz="2400" spc="5" dirty="0">
                <a:solidFill>
                  <a:schemeClr val="bg1"/>
                </a:solidFill>
              </a:rPr>
              <a:t>when </a:t>
            </a:r>
            <a:r>
              <a:rPr lang="en-US" altLang="ko-KR" sz="2400" spc="-10" dirty="0">
                <a:solidFill>
                  <a:schemeClr val="bg1"/>
                </a:solidFill>
              </a:rPr>
              <a:t>you</a:t>
            </a:r>
            <a:r>
              <a:rPr lang="en-US" altLang="ko-KR" sz="2400" spc="-120" dirty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write</a:t>
            </a:r>
            <a:r>
              <a:rPr lang="en-US" altLang="ko-KR" sz="2400" dirty="0" smtClean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endParaRPr lang="en-GB" altLang="ko-KR" sz="2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GB" altLang="ko-KR" sz="2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altLang="ko-KR" sz="2400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2297639" y="2488224"/>
            <a:ext cx="7543800" cy="3860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0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2123" y="1776642"/>
            <a:ext cx="8401007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is when a writer </a:t>
            </a:r>
            <a:r>
              <a:rPr sz="3600" dirty="0">
                <a:latin typeface="Arial"/>
                <a:cs typeface="Arial"/>
              </a:rPr>
              <a:t>invokes the five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senses</a:t>
            </a:r>
            <a:r>
              <a:rPr sz="3600" dirty="0">
                <a:latin typeface="Arial"/>
                <a:cs typeface="Arial"/>
              </a:rPr>
              <a:t>.</a:t>
            </a:r>
          </a:p>
          <a:p>
            <a:pPr>
              <a:spcBef>
                <a:spcPts val="5"/>
              </a:spcBef>
            </a:pPr>
            <a:endParaRPr sz="4700" dirty="0">
              <a:latin typeface="Times New Roman"/>
              <a:cs typeface="Times New Roman"/>
            </a:endParaRPr>
          </a:p>
          <a:p>
            <a:pPr marL="12700"/>
            <a:r>
              <a:rPr sz="2800" b="1" i="1" spc="-5" dirty="0">
                <a:latin typeface="Arial"/>
                <a:cs typeface="Arial"/>
              </a:rPr>
              <a:t>Examples:</a:t>
            </a:r>
            <a:endParaRPr sz="2800" dirty="0">
              <a:latin typeface="Arial"/>
              <a:cs typeface="Arial"/>
            </a:endParaRPr>
          </a:p>
          <a:p>
            <a:pPr marL="12700"/>
            <a:r>
              <a:rPr sz="2800" spc="-5" dirty="0">
                <a:latin typeface="Arial"/>
                <a:cs typeface="Arial"/>
              </a:rPr>
              <a:t>The smell reminded him of </a:t>
            </a:r>
            <a:r>
              <a:rPr sz="2800" dirty="0">
                <a:latin typeface="Arial"/>
                <a:cs typeface="Arial"/>
              </a:rPr>
              <a:t>rotting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tomatoes.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769620"/>
            <a:r>
              <a:rPr sz="2800" spc="-5" dirty="0">
                <a:latin typeface="Arial"/>
                <a:cs typeface="Arial"/>
              </a:rPr>
              <a:t>The fence was </a:t>
            </a:r>
            <a:r>
              <a:rPr sz="2800" dirty="0">
                <a:latin typeface="Arial"/>
                <a:cs typeface="Arial"/>
              </a:rPr>
              <a:t>uneven, like baby teeth </a:t>
            </a:r>
            <a:r>
              <a:rPr sz="2800" spc="-5" dirty="0">
                <a:latin typeface="Arial"/>
                <a:cs typeface="Arial"/>
              </a:rPr>
              <a:t>growing  awkwardly in </a:t>
            </a:r>
            <a:r>
              <a:rPr sz="2800" dirty="0">
                <a:latin typeface="Arial"/>
                <a:cs typeface="Arial"/>
              </a:rPr>
              <a:t>(also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simile!).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5031" y="419429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</a:rPr>
              <a:t>Imagery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10 Tips To Staying Laser Focused While Taking The G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83" y="2573926"/>
            <a:ext cx="3211879" cy="40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1754" y="159050"/>
            <a:ext cx="4329254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HYPERBOLE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4001" y="1636216"/>
            <a:ext cx="7288530" cy="3462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7490" marR="5080" indent="-1472565"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is an obvious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exaggeration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or  </a:t>
            </a:r>
            <a:r>
              <a:rPr sz="3600" spc="-5" dirty="0">
                <a:latin typeface="Arial"/>
                <a:cs typeface="Arial"/>
              </a:rPr>
              <a:t>overstatement.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 marL="12700">
              <a:spcBef>
                <a:spcPts val="2920"/>
              </a:spcBef>
            </a:pPr>
            <a:r>
              <a:rPr sz="2800" b="1" i="1" spc="-5" dirty="0">
                <a:latin typeface="Arial"/>
                <a:cs typeface="Arial"/>
              </a:rPr>
              <a:t>Examples</a:t>
            </a:r>
            <a:r>
              <a:rPr sz="3200" b="1" i="1" spc="-5" dirty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12700" marR="3093720">
              <a:spcBef>
                <a:spcPts val="15"/>
              </a:spcBef>
            </a:pPr>
            <a:r>
              <a:rPr sz="2800" spc="-5" dirty="0">
                <a:latin typeface="Arial"/>
                <a:cs typeface="Arial"/>
              </a:rPr>
              <a:t>I’m </a:t>
            </a:r>
            <a:r>
              <a:rPr sz="2800" dirty="0">
                <a:latin typeface="Arial"/>
                <a:cs typeface="Arial"/>
              </a:rPr>
              <a:t>so </a:t>
            </a:r>
            <a:r>
              <a:rPr sz="2800" spc="-5" dirty="0">
                <a:latin typeface="Arial"/>
                <a:cs typeface="Arial"/>
              </a:rPr>
              <a:t>hungry I could eat a  horse!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5031" y="284629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</a:rPr>
              <a:t>Hyperbole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11007" y="3022475"/>
            <a:ext cx="2643047" cy="3641532"/>
            <a:chOff x="7811007" y="3022475"/>
            <a:chExt cx="2643047" cy="3641532"/>
          </a:xfrm>
        </p:grpSpPr>
        <p:pic>
          <p:nvPicPr>
            <p:cNvPr id="7170" name="Picture 2" descr="Read Between the Lines: Hyperboles &amp; Clichés - The Proverbial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" t="14728" r="-333" b="-14728"/>
            <a:stretch/>
          </p:blipFill>
          <p:spPr bwMode="auto">
            <a:xfrm>
              <a:off x="7811008" y="3022476"/>
              <a:ext cx="2643046" cy="364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ead Between the Lines: Hyperboles &amp; Clichés - The Proverbial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" t="50322" r="72798" b="40160"/>
            <a:stretch/>
          </p:blipFill>
          <p:spPr bwMode="auto">
            <a:xfrm>
              <a:off x="7811007" y="3022475"/>
              <a:ext cx="1007677" cy="22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1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0855" y="1297813"/>
            <a:ext cx="8693053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7625" marR="5080" indent="-2196465"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is when a writer gives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</a:t>
            </a:r>
            <a:r>
              <a:rPr sz="3600" dirty="0">
                <a:latin typeface="Arial"/>
                <a:cs typeface="Arial"/>
              </a:rPr>
              <a:t> qualities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  animals </a:t>
            </a:r>
            <a:r>
              <a:rPr sz="3600" spc="-5" dirty="0">
                <a:latin typeface="Arial"/>
                <a:cs typeface="Arial"/>
              </a:rPr>
              <a:t>or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objects.</a:t>
            </a:r>
          </a:p>
          <a:p>
            <a:pPr marL="12700">
              <a:spcBef>
                <a:spcPts val="2765"/>
              </a:spcBef>
            </a:pPr>
            <a:r>
              <a:rPr sz="2800" b="1" i="1" spc="-5" dirty="0">
                <a:latin typeface="Arial"/>
                <a:cs typeface="Arial"/>
              </a:rPr>
              <a:t>Examples:</a:t>
            </a:r>
            <a:endParaRPr sz="2800" dirty="0">
              <a:latin typeface="Arial"/>
              <a:cs typeface="Arial"/>
            </a:endParaRPr>
          </a:p>
          <a:p>
            <a:pPr marL="12700" marR="3443604"/>
            <a:r>
              <a:rPr sz="2800" spc="-5" dirty="0">
                <a:latin typeface="Arial"/>
                <a:cs typeface="Arial"/>
              </a:rPr>
              <a:t>My </a:t>
            </a:r>
            <a:r>
              <a:rPr sz="2800" dirty="0">
                <a:latin typeface="Arial"/>
                <a:cs typeface="Arial"/>
              </a:rPr>
              <a:t>car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drank</a:t>
            </a:r>
            <a:r>
              <a:rPr sz="2800" spc="-5" dirty="0">
                <a:latin typeface="Arial"/>
                <a:cs typeface="Arial"/>
              </a:rPr>
              <a:t> the </a:t>
            </a:r>
            <a:r>
              <a:rPr sz="2800" dirty="0">
                <a:latin typeface="Arial"/>
                <a:cs typeface="Arial"/>
              </a:rPr>
              <a:t>gasoline </a:t>
            </a:r>
            <a:r>
              <a:rPr sz="2800" spc="-5" dirty="0">
                <a:latin typeface="Arial"/>
                <a:cs typeface="Arial"/>
              </a:rPr>
              <a:t>in one  </a:t>
            </a:r>
            <a:r>
              <a:rPr sz="2800" dirty="0">
                <a:latin typeface="Arial"/>
                <a:cs typeface="Arial"/>
              </a:rPr>
              <a:t>gulp.</a:t>
            </a:r>
          </a:p>
          <a:p>
            <a:pPr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/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laughed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3597275"/>
            <a:r>
              <a:rPr sz="2800" spc="-5" dirty="0">
                <a:latin typeface="Arial"/>
                <a:cs typeface="Arial"/>
              </a:rPr>
              <a:t>The newspaper headline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glared </a:t>
            </a:r>
            <a:r>
              <a:rPr sz="2800" spc="-5" dirty="0">
                <a:latin typeface="Arial"/>
                <a:cs typeface="Arial"/>
              </a:rPr>
              <a:t> at me.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77343" y="2611315"/>
            <a:ext cx="2728303" cy="1327639"/>
          </a:xfrm>
          <a:prstGeom prst="rect">
            <a:avLst/>
          </a:prstGeom>
          <a:blipFill>
            <a:blip r:embed="rId2" cstate="print"/>
            <a:srcRect/>
            <a:stretch>
              <a:fillRect l="-74515" t="-66507" r="-955" b="-3179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73824" y="154041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</a:rPr>
              <a:t>Personification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Laughing Cat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28" y="4416570"/>
            <a:ext cx="2710718" cy="2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0315" y="94613"/>
            <a:ext cx="8673737" cy="1254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dirty="0" smtClean="0">
                <a:solidFill>
                  <a:schemeClr val="bg1"/>
                </a:solidFill>
              </a:rPr>
              <a:t>Diary </a:t>
            </a:r>
            <a:r>
              <a:rPr lang="en-GB" altLang="ko-KR" sz="4400" dirty="0" smtClean="0">
                <a:solidFill>
                  <a:schemeClr val="bg1"/>
                </a:solidFill>
              </a:rPr>
              <a:t>Writing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7281" y="1677421"/>
            <a:ext cx="9334434" cy="628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Requirements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7281" y="2515620"/>
            <a:ext cx="9334434" cy="4131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GB" altLang="ko-KR" sz="3200" b="1" dirty="0" smtClean="0">
                <a:solidFill>
                  <a:schemeClr val="bg1"/>
                </a:solidFill>
              </a:rPr>
              <a:t>Think of a memorable </a:t>
            </a:r>
            <a:r>
              <a:rPr lang="en-GB" altLang="ko-KR" sz="3200" b="1" dirty="0" smtClean="0">
                <a:solidFill>
                  <a:schemeClr val="bg1"/>
                </a:solidFill>
              </a:rPr>
              <a:t>event</a:t>
            </a:r>
          </a:p>
          <a:p>
            <a:endParaRPr lang="en-GB" altLang="ko-KR" sz="32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altLang="ko-KR" sz="3200" b="1" dirty="0" smtClean="0">
                <a:solidFill>
                  <a:schemeClr val="bg1"/>
                </a:solidFill>
              </a:rPr>
              <a:t>Use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AT LEAST 2</a:t>
            </a:r>
            <a:r>
              <a:rPr lang="en-GB" altLang="ko-KR" sz="3200" b="1" dirty="0" smtClean="0">
                <a:solidFill>
                  <a:schemeClr val="bg1"/>
                </a:solidFill>
              </a:rPr>
              <a:t> literary devices</a:t>
            </a:r>
          </a:p>
          <a:p>
            <a:pPr marL="342900" indent="-342900">
              <a:buFontTx/>
              <a:buChar char="-"/>
            </a:pPr>
            <a:endParaRPr lang="en-GB" altLang="ko-KR" sz="32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ko-KR" sz="3200" b="1" dirty="0" smtClean="0">
                <a:solidFill>
                  <a:schemeClr val="bg1"/>
                </a:solidFill>
              </a:rPr>
              <a:t>200</a:t>
            </a:r>
            <a:r>
              <a:rPr lang="en-GB" altLang="ko-KR" sz="3200" b="1" dirty="0" smtClean="0">
                <a:solidFill>
                  <a:schemeClr val="bg1"/>
                </a:solidFill>
              </a:rPr>
              <a:t> words</a:t>
            </a:r>
          </a:p>
          <a:p>
            <a:pPr marL="342900" indent="-342900">
              <a:buFontTx/>
              <a:buChar char="-"/>
            </a:pPr>
            <a:endParaRPr lang="en-GB" altLang="ko-KR" sz="32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altLang="ko-KR" sz="3200" b="1" dirty="0" smtClean="0">
                <a:solidFill>
                  <a:schemeClr val="bg1"/>
                </a:solidFill>
              </a:rPr>
              <a:t>Use at least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2</a:t>
            </a:r>
            <a:r>
              <a:rPr lang="en-GB" altLang="ko-KR" sz="3200" b="1" dirty="0" smtClean="0">
                <a:solidFill>
                  <a:schemeClr val="bg1"/>
                </a:solidFill>
              </a:rPr>
              <a:t> Active and Passive tense sentences (a combination or one) 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7908" y="2022806"/>
            <a:ext cx="10942980" cy="458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Have you ever worried about doing something alone before? That's how I felt last winter. It was my first time to travel alone somewhere. I was curiously excited but also worried.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My parents were busy that afternoon and I really wanted to visit my friend in </a:t>
            </a:r>
            <a:r>
              <a:rPr lang="en-US" altLang="ko-KR" sz="2400" b="1" dirty="0" err="1" smtClean="0">
                <a:solidFill>
                  <a:schemeClr val="bg1"/>
                </a:solidFill>
              </a:rPr>
              <a:t>Hongdae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 It was as cold as ice outside but that didn’t stop me. I waited at the bus stop. The bus stopped and I remember the bus screaming as the wheels stopped. The lights on the bus glared at me before I got on.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I got on the bus and looked at the driver. The ticket was given to me and I gave him the money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 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0315" y="94614"/>
            <a:ext cx="8673737" cy="907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dirty="0" smtClean="0">
                <a:solidFill>
                  <a:schemeClr val="tx1"/>
                </a:solidFill>
              </a:rPr>
              <a:t>Sample Writing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9966" y="1189872"/>
            <a:ext cx="9334434" cy="628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My first time riding the bus by myself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908" y="2022806"/>
            <a:ext cx="10942980" cy="458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Have you ever worried about doing something alone before? That's how I felt last winter. It was my first time to travel alone somewhere. I was curiously excited but also worried.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My parents were busy that afternoon and I really wanted to visit my friend in </a:t>
            </a:r>
            <a:r>
              <a:rPr lang="en-US" altLang="ko-KR" sz="2400" b="1" dirty="0" err="1" smtClean="0">
                <a:solidFill>
                  <a:schemeClr val="bg1"/>
                </a:solidFill>
              </a:rPr>
              <a:t>Hongdae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It was as cold as ice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outside but that didn’t stop me. I waited at the bus stop. The bus stopped and I remember the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bus screaming as the wheels stopped.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The lights on the bus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glared at me before I got on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I got on the bus and looked at the driver. The 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ticket was given to me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and I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gave him the money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 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908" y="2022806"/>
            <a:ext cx="10975731" cy="45540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Have you ever worried about doing something alone before? That's how I felt last winter. It was my first time to travel alone somewhere. I was curiously excited but also worried.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My parents were busy that afternoon and I really wanted to visit my friend in </a:t>
            </a:r>
            <a:r>
              <a:rPr lang="en-US" altLang="ko-KR" sz="2400" b="1" dirty="0" err="1" smtClean="0">
                <a:solidFill>
                  <a:schemeClr val="bg1"/>
                </a:solidFill>
              </a:rPr>
              <a:t>Hongdae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 It was as cold as ice outside but that didn’t stop me. I waited at the bus stop. The bus stopped and I remember the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bus screaming as the wheels stopped.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The lights on the bus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glared at me before I got on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I got on the bus and looked at the driver. The ticket was given to me and I gave him the money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 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264" y="2022806"/>
            <a:ext cx="10975731" cy="45540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Have you ever worried about doing something alone before? That's how I felt last winter. It was my first time to travel alone somewhere. I was curiously excited but also worried.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My parents were busy that afternoon and I really wanted to visit my friend in </a:t>
            </a:r>
            <a:r>
              <a:rPr lang="en-US" altLang="ko-KR" sz="2400" b="1" dirty="0" err="1" smtClean="0">
                <a:solidFill>
                  <a:schemeClr val="bg1"/>
                </a:solidFill>
              </a:rPr>
              <a:t>Hongdae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 It was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as cold as ice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outside but that didn’t stop me. I waited at the bus stop. The bus stopped and I remember the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bus screaming as the wheels stopped.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The lights on the bus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glared at me before I got on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I got on the bus and looked at the driver. The 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ticket was given to me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and I </a:t>
            </a:r>
            <a:r>
              <a:rPr lang="en-US" altLang="ko-KR" sz="2400" b="1" dirty="0" smtClean="0">
                <a:solidFill>
                  <a:schemeClr val="accent4">
                    <a:lumMod val="50000"/>
                  </a:schemeClr>
                </a:solidFill>
              </a:rPr>
              <a:t>gave him the money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 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4260124">
            <a:off x="713080" y="2380538"/>
            <a:ext cx="350835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 rot="92634">
            <a:off x="644940" y="837864"/>
            <a:ext cx="2842873" cy="560242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Hyperbole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7375448">
            <a:off x="7365731" y="2715073"/>
            <a:ext cx="3322085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Left Arrow 8"/>
          <p:cNvSpPr/>
          <p:nvPr/>
        </p:nvSpPr>
        <p:spPr>
          <a:xfrm rot="17375448">
            <a:off x="7951556" y="2837622"/>
            <a:ext cx="3677454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 rot="92634">
            <a:off x="9152963" y="837864"/>
            <a:ext cx="2842873" cy="560242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Personification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602884">
            <a:off x="3336987" y="5634794"/>
            <a:ext cx="3578761" cy="25435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 rot="92634">
            <a:off x="474380" y="5769298"/>
            <a:ext cx="2842873" cy="560242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Passive voice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3566687">
            <a:off x="10590917" y="5849601"/>
            <a:ext cx="646254" cy="254357"/>
          </a:xfrm>
          <a:prstGeom prst="leftArrow">
            <a:avLst>
              <a:gd name="adj1" fmla="val 50742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 rot="92634">
            <a:off x="8930591" y="6170068"/>
            <a:ext cx="2842873" cy="560242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>
                <a:solidFill>
                  <a:schemeClr val="bg1"/>
                </a:solidFill>
              </a:rPr>
              <a:t>Active voice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7" grpId="0" animBg="1"/>
      <p:bldP spid="18" grpId="0" animBg="1"/>
      <p:bldP spid="11" grpId="0" animBg="1"/>
      <p:bldP spid="10" grpId="0" animBg="1"/>
      <p:bldP spid="7" grpId="0" animBg="1"/>
      <p:bldP spid="9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215" y="200120"/>
            <a:ext cx="8673737" cy="1254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6000" b="1" dirty="0" smtClean="0">
                <a:solidFill>
                  <a:schemeClr val="bg1"/>
                </a:solidFill>
              </a:rPr>
              <a:t>Diary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6073" y="1856197"/>
            <a:ext cx="9334434" cy="39379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6000" b="1" dirty="0">
                <a:solidFill>
                  <a:schemeClr val="bg1"/>
                </a:solidFill>
              </a:rPr>
              <a:t>Due for Monday</a:t>
            </a:r>
          </a:p>
        </p:txBody>
      </p:sp>
    </p:spTree>
    <p:extLst>
      <p:ext uri="{BB962C8B-B14F-4D97-AF65-F5344CB8AC3E}">
        <p14:creationId xmlns:p14="http://schemas.microsoft.com/office/powerpoint/2010/main" val="27628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369" y="238252"/>
            <a:ext cx="8673737" cy="1254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Content</a:t>
            </a:r>
            <a:endParaRPr lang="ko-KR" altLang="en-US" sz="4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491" y="1764064"/>
            <a:ext cx="10064097" cy="48814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ko-KR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Application of past tense and active voice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ko-KR" sz="32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ko-KR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Similes </a:t>
            </a:r>
            <a:r>
              <a:rPr lang="en-GB" altLang="ko-KR" sz="3200" b="1" dirty="0">
                <a:solidFill>
                  <a:schemeClr val="bg1"/>
                </a:solidFill>
                <a:cs typeface="Calibri" panose="020F0502020204030204" pitchFamily="34" charset="0"/>
              </a:rPr>
              <a:t>and </a:t>
            </a:r>
            <a:r>
              <a:rPr lang="en-GB" altLang="ko-KR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Metaphors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ko-KR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ko-KR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Learn </a:t>
            </a:r>
            <a:r>
              <a:rPr lang="en-GB" altLang="ko-KR" sz="3200" b="1" dirty="0">
                <a:solidFill>
                  <a:schemeClr val="bg1"/>
                </a:solidFill>
                <a:cs typeface="Calibri" panose="020F0502020204030204" pitchFamily="34" charset="0"/>
              </a:rPr>
              <a:t>about the different kinds of Literary </a:t>
            </a:r>
            <a:r>
              <a:rPr lang="en-GB" altLang="ko-KR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Devices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ko-KR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ko-KR" sz="3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Diary Writing</a:t>
            </a:r>
            <a:endParaRPr lang="en-GB" altLang="ko-KR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ko-KR" sz="32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9620" y="3266065"/>
            <a:ext cx="3099509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He received a letter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9620" y="3271926"/>
            <a:ext cx="3099509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He </a:t>
            </a:r>
            <a:r>
              <a:rPr lang="en-GB" altLang="ko-K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received</a:t>
            </a:r>
            <a:r>
              <a:rPr lang="en-GB" altLang="ko-KR" sz="2400" b="1" dirty="0" smtClean="0">
                <a:solidFill>
                  <a:schemeClr val="bg1"/>
                </a:solidFill>
              </a:rPr>
              <a:t> a letter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94614"/>
            <a:ext cx="11665440" cy="6175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3600" b="1" dirty="0" smtClean="0">
                <a:solidFill>
                  <a:schemeClr val="bg1"/>
                </a:solidFill>
              </a:rPr>
              <a:t>Active vs Passive Voice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81106" y="3220784"/>
            <a:ext cx="3843717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A letter is received by him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25044" y="2020100"/>
            <a:ext cx="4148019" cy="628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Passive voice emphasizes the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subject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receiving the </a:t>
            </a:r>
            <a:r>
              <a:rPr lang="en-US" altLang="ko-K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verb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81106" y="3209019"/>
            <a:ext cx="3843717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rgbClr val="C00000"/>
                </a:solidFill>
              </a:rPr>
              <a:t>A letter </a:t>
            </a:r>
            <a:r>
              <a:rPr lang="en-GB" altLang="ko-KR" sz="2400" b="1" dirty="0" smtClean="0">
                <a:solidFill>
                  <a:schemeClr val="bg1"/>
                </a:solidFill>
              </a:rPr>
              <a:t>is received by him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387" y="1984284"/>
            <a:ext cx="4080278" cy="628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000" b="1" dirty="0" smtClean="0">
                <a:solidFill>
                  <a:schemeClr val="bg1"/>
                </a:solidFill>
              </a:rPr>
              <a:t>Active voice emphasizes the </a:t>
            </a:r>
            <a:r>
              <a:rPr lang="en-GB" altLang="ko-KR" sz="2000" b="1" dirty="0" smtClean="0">
                <a:solidFill>
                  <a:srgbClr val="C00000"/>
                </a:solidFill>
              </a:rPr>
              <a:t>subject</a:t>
            </a:r>
            <a:r>
              <a:rPr lang="en-GB" altLang="ko-KR" sz="2000" b="1" dirty="0" smtClean="0">
                <a:solidFill>
                  <a:schemeClr val="bg1"/>
                </a:solidFill>
              </a:rPr>
              <a:t> acts upon a </a:t>
            </a:r>
            <a:r>
              <a:rPr lang="en-GB" altLang="ko-KR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verb</a:t>
            </a:r>
            <a:endParaRPr lang="ko-KR" altLang="en-US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81105" y="3205363"/>
            <a:ext cx="3843717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rgbClr val="C00000"/>
                </a:solidFill>
              </a:rPr>
              <a:t>A letter </a:t>
            </a:r>
            <a:r>
              <a:rPr lang="en-GB" altLang="ko-K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 received </a:t>
            </a:r>
            <a:r>
              <a:rPr lang="en-GB" altLang="ko-KR" sz="2400" b="1" dirty="0" smtClean="0">
                <a:solidFill>
                  <a:schemeClr val="bg1"/>
                </a:solidFill>
              </a:rPr>
              <a:t>by him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7135775" y="2725659"/>
            <a:ext cx="2144389" cy="418340"/>
          </a:xfrm>
          <a:prstGeom prst="wedgeEllipseCallout">
            <a:avLst>
              <a:gd name="adj1" fmla="val 22247"/>
              <a:gd name="adj2" fmla="val 97169"/>
            </a:avLst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b="1" dirty="0" smtClean="0"/>
              <a:t>Subject</a:t>
            </a:r>
            <a:endParaRPr lang="ko-KR" alt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7689583" y="1436544"/>
            <a:ext cx="4260893" cy="46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Subject + Verb 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+ Object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Active and Passive Voice - Studio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 r="15600"/>
          <a:stretch/>
        </p:blipFill>
        <p:spPr bwMode="auto">
          <a:xfrm>
            <a:off x="7981105" y="3902710"/>
            <a:ext cx="3367041" cy="27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ctive and Passive Voice - Studio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r="55125"/>
          <a:stretch/>
        </p:blipFill>
        <p:spPr bwMode="auto">
          <a:xfrm>
            <a:off x="699621" y="3902710"/>
            <a:ext cx="3081072" cy="27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017347" y="812654"/>
            <a:ext cx="2890361" cy="50871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Active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74850" y="810163"/>
            <a:ext cx="2890361" cy="508718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Passive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9495330" y="2743870"/>
            <a:ext cx="2696670" cy="418341"/>
          </a:xfrm>
          <a:prstGeom prst="wedgeEllipseCallout">
            <a:avLst>
              <a:gd name="adj1" fmla="val -29017"/>
              <a:gd name="adj2" fmla="val 1075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sz="1600" b="1" dirty="0" smtClean="0"/>
              <a:t>Verb </a:t>
            </a:r>
          </a:p>
          <a:p>
            <a:pPr algn="ctr"/>
            <a:r>
              <a:rPr lang="en-GB" altLang="ko-KR" sz="1600" b="1" dirty="0" smtClean="0"/>
              <a:t>(Passive Voice)</a:t>
            </a:r>
            <a:endParaRPr lang="ko-KR" altLang="en-US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332080" y="1397665"/>
            <a:ext cx="4260893" cy="46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Verb + Subject 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+ Object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9620" y="3296416"/>
            <a:ext cx="3099509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He </a:t>
            </a:r>
            <a:r>
              <a:rPr lang="en-GB" altLang="ko-K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received</a:t>
            </a:r>
            <a:r>
              <a:rPr lang="en-GB" altLang="ko-KR" sz="2400" b="1" dirty="0" smtClean="0">
                <a:solidFill>
                  <a:schemeClr val="bg1"/>
                </a:solidFill>
              </a:rPr>
              <a:t> a </a:t>
            </a:r>
            <a:r>
              <a:rPr lang="en-GB" altLang="ko-KR" sz="2400" b="1" dirty="0" smtClean="0">
                <a:solidFill>
                  <a:srgbClr val="C00000"/>
                </a:solidFill>
              </a:rPr>
              <a:t>letter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77195" y="2733786"/>
            <a:ext cx="2407095" cy="418341"/>
          </a:xfrm>
          <a:prstGeom prst="wedgeEllipseCallout">
            <a:avLst>
              <a:gd name="adj1" fmla="val 30156"/>
              <a:gd name="adj2" fmla="val 991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sz="1600" b="1" dirty="0" smtClean="0"/>
              <a:t>Verb </a:t>
            </a:r>
          </a:p>
          <a:p>
            <a:pPr algn="ctr"/>
            <a:r>
              <a:rPr lang="en-GB" altLang="ko-KR" sz="1600" b="1" dirty="0" smtClean="0"/>
              <a:t>(Passive Voice)</a:t>
            </a:r>
            <a:endParaRPr lang="ko-KR" altLang="en-US" sz="1600" b="1" dirty="0"/>
          </a:p>
        </p:txBody>
      </p:sp>
      <p:sp>
        <p:nvSpPr>
          <p:cNvPr id="38" name="Oval Callout 37"/>
          <p:cNvSpPr/>
          <p:nvPr/>
        </p:nvSpPr>
        <p:spPr>
          <a:xfrm>
            <a:off x="2584291" y="2725659"/>
            <a:ext cx="2144389" cy="418340"/>
          </a:xfrm>
          <a:prstGeom prst="wedgeEllipseCallout">
            <a:avLst>
              <a:gd name="adj1" fmla="val -15474"/>
              <a:gd name="adj2" fmla="val 105576"/>
            </a:avLst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b="1" dirty="0" smtClean="0"/>
              <a:t>Subject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164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15" grpId="0" animBg="1"/>
      <p:bldP spid="23" grpId="0" animBg="1"/>
      <p:bldP spid="24" grpId="0" animBg="1"/>
      <p:bldP spid="25" grpId="0" animBg="1"/>
      <p:bldP spid="28" grpId="0" animBg="1"/>
      <p:bldP spid="27" grpId="0" animBg="1"/>
      <p:bldP spid="31" grpId="0" animBg="1"/>
      <p:bldP spid="37" grpId="0" animBg="1"/>
      <p:bldP spid="26" grpId="0" animBg="1"/>
      <p:bldP spid="39" grpId="0" animBg="1"/>
      <p:bldP spid="40" grpId="0" animBg="1"/>
      <p:bldP spid="42" grpId="0" animBg="1"/>
      <p:bldP spid="2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1" y="94614"/>
            <a:ext cx="11665440" cy="6175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3600" b="1" dirty="0" smtClean="0">
                <a:solidFill>
                  <a:schemeClr val="bg1"/>
                </a:solidFill>
              </a:rPr>
              <a:t>Examples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4104" y="6077997"/>
            <a:ext cx="5292717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The computer was fixed by my brother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2106" y="5257717"/>
            <a:ext cx="4994715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Our turkey was eaten by the dog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4715" y="4250667"/>
            <a:ext cx="3637373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A cake was made by her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2106" y="3196659"/>
            <a:ext cx="5204798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The homework has been done by him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11544" y="2220950"/>
            <a:ext cx="3843717" cy="5087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A letter is received by him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689" y="2220950"/>
            <a:ext cx="3099509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He received a letter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861" y="3178877"/>
            <a:ext cx="3332285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000" b="1" dirty="0" smtClean="0">
                <a:solidFill>
                  <a:schemeClr val="bg1"/>
                </a:solidFill>
              </a:rPr>
              <a:t>He has done the homework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0300" y="4246937"/>
            <a:ext cx="3332285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000" b="1" dirty="0" smtClean="0">
                <a:solidFill>
                  <a:schemeClr val="bg1"/>
                </a:solidFill>
              </a:rPr>
              <a:t>She made the cake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211" y="5322456"/>
            <a:ext cx="3332285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000" b="1" dirty="0" smtClean="0">
                <a:solidFill>
                  <a:schemeClr val="bg1"/>
                </a:solidFill>
              </a:rPr>
              <a:t>A dog ate the turkey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5837" y="1120454"/>
            <a:ext cx="2890361" cy="50871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Active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8223" y="1118315"/>
            <a:ext cx="2890361" cy="508718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Passive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7775" y="6085533"/>
            <a:ext cx="3601371" cy="5087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000" b="1" dirty="0" smtClean="0">
                <a:solidFill>
                  <a:schemeClr val="bg1"/>
                </a:solidFill>
              </a:rPr>
              <a:t>My brother fixed my computer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3526198" y="2348129"/>
            <a:ext cx="4085346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Left Arrow 15"/>
          <p:cNvSpPr/>
          <p:nvPr/>
        </p:nvSpPr>
        <p:spPr>
          <a:xfrm>
            <a:off x="3719146" y="3274957"/>
            <a:ext cx="311296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Left Arrow 18"/>
          <p:cNvSpPr/>
          <p:nvPr/>
        </p:nvSpPr>
        <p:spPr>
          <a:xfrm rot="10800000">
            <a:off x="3642585" y="4360064"/>
            <a:ext cx="407213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Left Arrow 19"/>
          <p:cNvSpPr/>
          <p:nvPr/>
        </p:nvSpPr>
        <p:spPr>
          <a:xfrm>
            <a:off x="3444496" y="5459224"/>
            <a:ext cx="338761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eft Arrow 20"/>
          <p:cNvSpPr/>
          <p:nvPr/>
        </p:nvSpPr>
        <p:spPr>
          <a:xfrm rot="10800000">
            <a:off x="3719146" y="6213966"/>
            <a:ext cx="2814958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7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2" grpId="0" animBg="1"/>
      <p:bldP spid="28" grpId="0" animBg="1"/>
      <p:bldP spid="30" grpId="0" animBg="1"/>
      <p:bldP spid="32" grpId="0" animBg="1"/>
      <p:bldP spid="35" grpId="0" animBg="1"/>
      <p:bldP spid="36" grpId="0" animBg="1"/>
      <p:bldP spid="37" grpId="0" animBg="1"/>
      <p:bldP spid="26" grpId="0" animBg="1"/>
      <p:bldP spid="29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5031" y="231875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>
                <a:solidFill>
                  <a:schemeClr val="bg1"/>
                </a:solidFill>
              </a:rPr>
              <a:t>Simile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769" y="1677421"/>
            <a:ext cx="11623431" cy="628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A simile is an expression </a:t>
            </a:r>
            <a:r>
              <a:rPr lang="en-US" altLang="ko-KR" sz="2400" b="1" dirty="0">
                <a:solidFill>
                  <a:schemeClr val="bg1"/>
                </a:solidFill>
              </a:rPr>
              <a:t>u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sed to describe </a:t>
            </a:r>
            <a:r>
              <a:rPr lang="en-US" altLang="ko-KR" sz="2400" b="1" dirty="0">
                <a:solidFill>
                  <a:schemeClr val="bg1"/>
                </a:solidFill>
              </a:rPr>
              <a:t>something by comparing it to something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else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7281" y="3579377"/>
            <a:ext cx="3268566" cy="5602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Like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7228" y="3579377"/>
            <a:ext cx="3268566" cy="5602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As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20361111">
            <a:off x="3003334" y="3130391"/>
            <a:ext cx="168168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Left Arrow 10"/>
          <p:cNvSpPr/>
          <p:nvPr/>
        </p:nvSpPr>
        <p:spPr>
          <a:xfrm rot="12055937">
            <a:off x="7215497" y="3134066"/>
            <a:ext cx="1681680" cy="2543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4537063" y="2459033"/>
            <a:ext cx="2842873" cy="560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Examples of similes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Simi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47833" r="62270" b="8593"/>
          <a:stretch/>
        </p:blipFill>
        <p:spPr bwMode="auto">
          <a:xfrm>
            <a:off x="8269909" y="4234253"/>
            <a:ext cx="2287477" cy="22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imi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9427" l="54730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24" t="42759" r="21506" b="6981"/>
          <a:stretch/>
        </p:blipFill>
        <p:spPr bwMode="auto">
          <a:xfrm>
            <a:off x="1667773" y="4142592"/>
            <a:ext cx="1915268" cy="26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55834" y="4699721"/>
            <a:ext cx="1600503" cy="1504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As sweet </a:t>
            </a:r>
            <a:r>
              <a:rPr lang="en-GB" altLang="ko-KR" sz="2400" b="1" dirty="0" smtClean="0">
                <a:solidFill>
                  <a:srgbClr val="FFFF00"/>
                </a:solidFill>
              </a:rPr>
              <a:t>as</a:t>
            </a:r>
            <a:r>
              <a:rPr lang="en-GB" altLang="ko-KR" sz="2400" b="1" dirty="0" smtClean="0">
                <a:solidFill>
                  <a:schemeClr val="bg1"/>
                </a:solidFill>
              </a:rPr>
              <a:t> honey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3041" y="4699721"/>
            <a:ext cx="1600503" cy="1504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400" b="1" dirty="0" smtClean="0">
                <a:solidFill>
                  <a:schemeClr val="bg1"/>
                </a:solidFill>
              </a:rPr>
              <a:t>He runs </a:t>
            </a:r>
            <a:r>
              <a:rPr lang="en-GB" altLang="ko-KR" sz="2400" b="1" dirty="0" smtClean="0">
                <a:solidFill>
                  <a:srgbClr val="FFFF00"/>
                </a:solidFill>
              </a:rPr>
              <a:t>like</a:t>
            </a:r>
            <a:r>
              <a:rPr lang="en-GB" altLang="ko-KR" sz="2400" b="1" dirty="0" smtClean="0">
                <a:solidFill>
                  <a:schemeClr val="bg1"/>
                </a:solidFill>
              </a:rPr>
              <a:t> the wind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7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1258" y="2540081"/>
            <a:ext cx="5762600" cy="21022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55140" y="2804746"/>
            <a:ext cx="439483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spc="-5" dirty="0">
                <a:solidFill>
                  <a:schemeClr val="bg1"/>
                </a:solidFill>
                <a:latin typeface="Arial"/>
                <a:cs typeface="Arial"/>
              </a:rPr>
              <a:t>Examples: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sz="2800" spc="-5" dirty="0">
                <a:solidFill>
                  <a:schemeClr val="bg1"/>
                </a:solidFill>
                <a:latin typeface="+mj-lt"/>
                <a:cs typeface="Arial"/>
              </a:rPr>
              <a:t>He ran </a:t>
            </a:r>
            <a:r>
              <a:rPr sz="2800" dirty="0">
                <a:solidFill>
                  <a:schemeClr val="bg1"/>
                </a:solidFill>
                <a:latin typeface="+mj-lt"/>
                <a:cs typeface="Arial"/>
              </a:rPr>
              <a:t>like </a:t>
            </a:r>
            <a:r>
              <a:rPr sz="2800" spc="-5" dirty="0">
                <a:solidFill>
                  <a:schemeClr val="bg1"/>
                </a:solidFill>
                <a:latin typeface="+mj-lt"/>
                <a:cs typeface="Arial"/>
              </a:rPr>
              <a:t>a cat, lightly and  </a:t>
            </a:r>
            <a:r>
              <a:rPr sz="2800" dirty="0">
                <a:solidFill>
                  <a:schemeClr val="bg1"/>
                </a:solidFill>
                <a:latin typeface="+mj-lt"/>
                <a:cs typeface="Arial"/>
              </a:rPr>
              <a:t>quietly</a:t>
            </a:r>
            <a:r>
              <a:rPr sz="2800" dirty="0" smtClean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endParaRPr sz="28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700" y="1504132"/>
            <a:ext cx="10515600" cy="653384"/>
          </a:xfrm>
          <a:prstGeom prst="rect">
            <a:avLst/>
          </a:prstGeom>
        </p:spPr>
        <p:txBody>
          <a:bodyPr vert="horz" wrap="square" lIns="0" tIns="159385" rIns="0" bIns="0" rtlCol="0" anchor="ctr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845"/>
              </a:spcBef>
            </a:pPr>
            <a:r>
              <a:rPr lang="en-GB" sz="3200" dirty="0" smtClean="0">
                <a:latin typeface="Arial"/>
                <a:cs typeface="Arial"/>
              </a:rPr>
              <a:t>We use </a:t>
            </a:r>
            <a:r>
              <a:rPr sz="3200" spc="-5" dirty="0" smtClean="0">
                <a:latin typeface="Arial"/>
                <a:cs typeface="Arial"/>
              </a:rPr>
              <a:t>“</a:t>
            </a:r>
            <a:r>
              <a:rPr sz="32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like</a:t>
            </a:r>
            <a:r>
              <a:rPr sz="3200" spc="-5" dirty="0">
                <a:latin typeface="Arial"/>
                <a:cs typeface="Arial"/>
              </a:rPr>
              <a:t>” or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“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3200" dirty="0">
                <a:latin typeface="Arial"/>
                <a:cs typeface="Arial"/>
              </a:rPr>
              <a:t>”.</a:t>
            </a:r>
          </a:p>
        </p:txBody>
      </p:sp>
      <p:sp>
        <p:nvSpPr>
          <p:cNvPr id="4" name="object 4"/>
          <p:cNvSpPr/>
          <p:nvPr/>
        </p:nvSpPr>
        <p:spPr>
          <a:xfrm>
            <a:off x="7192107" y="2804746"/>
            <a:ext cx="3886200" cy="327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365031" y="231875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>
                <a:solidFill>
                  <a:schemeClr val="bg1"/>
                </a:solidFill>
              </a:rPr>
              <a:t>Simile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5031" y="231875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</a:rPr>
              <a:t>Simile - Examples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Simile Examples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4" descr="Simile Examples for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4" name="Picture 6" descr="Simile Examples for K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0"/>
          <a:stretch/>
        </p:blipFill>
        <p:spPr bwMode="auto">
          <a:xfrm>
            <a:off x="1571137" y="4818185"/>
            <a:ext cx="3721831" cy="7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 Emilie's Busy Bee 2019–Please Help — St. Emilie's Catholi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06" y="2249121"/>
            <a:ext cx="3167917" cy="295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7390056" y="5047432"/>
            <a:ext cx="3259015" cy="653384"/>
          </a:xfrm>
          <a:prstGeom prst="rect">
            <a:avLst/>
          </a:prstGeom>
        </p:spPr>
        <p:txBody>
          <a:bodyPr vert="horz" wrap="square" lIns="0" tIns="159385" rIns="0" bIns="0" rtlCol="0" anchor="ctr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845"/>
              </a:spcBef>
            </a:pPr>
            <a:r>
              <a:rPr lang="en-GB" sz="3200" dirty="0" smtClean="0">
                <a:latin typeface="Arial"/>
                <a:cs typeface="Arial"/>
              </a:rPr>
              <a:t>As busy as a bee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3" name="Picture 6" descr="Simile Examples for K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0"/>
          <a:stretch/>
        </p:blipFill>
        <p:spPr bwMode="auto">
          <a:xfrm>
            <a:off x="1571137" y="2249120"/>
            <a:ext cx="3721831" cy="26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2498" y="180066"/>
            <a:ext cx="8673737" cy="1254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dirty="0" smtClean="0">
                <a:solidFill>
                  <a:schemeClr val="tx1"/>
                </a:solidFill>
              </a:rPr>
              <a:t>Similes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2089" y="2355360"/>
            <a:ext cx="3294555" cy="21902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292706" y="2219848"/>
            <a:ext cx="3294555" cy="2325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641710" y="2306132"/>
            <a:ext cx="2615270" cy="5902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 smtClean="0">
                <a:latin typeface="+mj-lt"/>
              </a:rPr>
              <a:t>A Girl</a:t>
            </a:r>
            <a:endParaRPr lang="ko-KR" altLang="en-US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1731" y="2441642"/>
            <a:ext cx="2615270" cy="5902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 smtClean="0">
                <a:latin typeface="+mj-lt"/>
              </a:rPr>
              <a:t>The Sun</a:t>
            </a:r>
            <a:endParaRPr lang="ko-KR" altLang="en-US" dirty="0">
              <a:latin typeface="+mj-lt"/>
            </a:endParaRPr>
          </a:p>
        </p:txBody>
      </p:sp>
      <p:sp>
        <p:nvSpPr>
          <p:cNvPr id="18" name="Pie 17"/>
          <p:cNvSpPr/>
          <p:nvPr/>
        </p:nvSpPr>
        <p:spPr>
          <a:xfrm rot="5400000">
            <a:off x="4179630" y="1611511"/>
            <a:ext cx="3539110" cy="4455826"/>
          </a:xfrm>
          <a:prstGeom prst="pie">
            <a:avLst>
              <a:gd name="adj1" fmla="val 0"/>
              <a:gd name="adj2" fmla="val 107999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 rot="16200000">
            <a:off x="4281305" y="1595146"/>
            <a:ext cx="3572586" cy="4487022"/>
          </a:xfrm>
          <a:prstGeom prst="pie">
            <a:avLst>
              <a:gd name="adj1" fmla="val 21583895"/>
              <a:gd name="adj2" fmla="val 107999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710" y="3091879"/>
            <a:ext cx="2615270" cy="5902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GB" altLang="ko-KR" dirty="0" smtClean="0">
                <a:latin typeface="+mj-lt"/>
              </a:rPr>
              <a:t>Yellow</a:t>
            </a:r>
          </a:p>
          <a:p>
            <a:pPr marL="285750" indent="-285750" algn="ctr">
              <a:buFontTx/>
              <a:buChar char="-"/>
            </a:pPr>
            <a:r>
              <a:rPr lang="en-GB" altLang="ko-KR" dirty="0" smtClean="0">
                <a:latin typeface="+mj-lt"/>
              </a:rPr>
              <a:t>Bright Smile</a:t>
            </a:r>
            <a:endParaRPr lang="ko-KR" altLang="en-US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38488" y="3253903"/>
            <a:ext cx="2615270" cy="5902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GB" altLang="ko-KR" dirty="0" smtClean="0">
                <a:latin typeface="+mj-lt"/>
              </a:rPr>
              <a:t>Yellow</a:t>
            </a:r>
          </a:p>
          <a:p>
            <a:pPr marL="285750" indent="-285750" algn="ctr">
              <a:buFontTx/>
              <a:buChar char="-"/>
            </a:pPr>
            <a:r>
              <a:rPr lang="en-GB" altLang="ko-KR" dirty="0" smtClean="0">
                <a:latin typeface="+mj-lt"/>
              </a:rPr>
              <a:t>Bright</a:t>
            </a:r>
            <a:endParaRPr lang="ko-KR" altLang="en-US" dirty="0">
              <a:latin typeface="+mj-lt"/>
            </a:endParaRPr>
          </a:p>
        </p:txBody>
      </p:sp>
      <p:pic>
        <p:nvPicPr>
          <p:cNvPr id="22" name="Picture 2" descr="sim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3" b="89890" l="28333" r="72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26539" r="50661" b="27248"/>
          <a:stretch/>
        </p:blipFill>
        <p:spPr bwMode="auto">
          <a:xfrm>
            <a:off x="3926149" y="2052364"/>
            <a:ext cx="1888350" cy="35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im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76" b="78125" l="47667" r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21284" r="27353"/>
          <a:stretch/>
        </p:blipFill>
        <p:spPr bwMode="auto">
          <a:xfrm>
            <a:off x="6056680" y="1671858"/>
            <a:ext cx="2070546" cy="57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306790" y="5804522"/>
            <a:ext cx="7805151" cy="5902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 smtClean="0">
                <a:latin typeface="+mj-lt"/>
              </a:rPr>
              <a:t>Her (noun) is </a:t>
            </a:r>
            <a:r>
              <a:rPr lang="en-GB" altLang="ko-KR" b="1" dirty="0" smtClean="0">
                <a:latin typeface="+mj-lt"/>
              </a:rPr>
              <a:t>as (adjective) as/like the (noun)</a:t>
            </a:r>
            <a:r>
              <a:rPr lang="en-GB" altLang="ko-KR" dirty="0" smtClean="0">
                <a:latin typeface="+mj-lt"/>
              </a:rPr>
              <a:t> 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9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4638" y="1441314"/>
            <a:ext cx="11550161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145" algn="ctr">
              <a:spcBef>
                <a:spcPts val="100"/>
              </a:spcBef>
            </a:pPr>
            <a:r>
              <a:rPr sz="3600" spc="-5" dirty="0">
                <a:latin typeface="+mj-lt"/>
                <a:cs typeface="Arial"/>
              </a:rPr>
              <a:t>is a </a:t>
            </a:r>
            <a:r>
              <a:rPr sz="3600" dirty="0">
                <a:latin typeface="+mj-lt"/>
                <a:cs typeface="Arial"/>
              </a:rPr>
              <a:t>comparison of two unlike</a:t>
            </a:r>
            <a:r>
              <a:rPr sz="3600" spc="-85" dirty="0">
                <a:latin typeface="+mj-lt"/>
                <a:cs typeface="Arial"/>
              </a:rPr>
              <a:t> </a:t>
            </a:r>
            <a:r>
              <a:rPr sz="3600" spc="-5" dirty="0" smtClean="0">
                <a:latin typeface="+mj-lt"/>
                <a:cs typeface="Arial"/>
              </a:rPr>
              <a:t>things</a:t>
            </a:r>
            <a:r>
              <a:rPr lang="en-GB" sz="3600" spc="-5" dirty="0" smtClean="0">
                <a:latin typeface="+mj-lt"/>
                <a:cs typeface="Arial"/>
              </a:rPr>
              <a:t> </a:t>
            </a:r>
            <a:r>
              <a:rPr sz="3600" b="1" i="1" spc="-5" dirty="0" smtClean="0">
                <a:solidFill>
                  <a:srgbClr val="FF0000"/>
                </a:solidFill>
                <a:latin typeface="+mj-lt"/>
                <a:cs typeface="Arial"/>
              </a:rPr>
              <a:t>without</a:t>
            </a:r>
            <a:r>
              <a:rPr sz="3600" b="1" i="1" spc="-5" dirty="0" smtClean="0">
                <a:latin typeface="+mj-lt"/>
                <a:cs typeface="Arial"/>
              </a:rPr>
              <a:t> </a:t>
            </a:r>
            <a:r>
              <a:rPr sz="3600" spc="-5" dirty="0">
                <a:latin typeface="+mj-lt"/>
                <a:cs typeface="Arial"/>
              </a:rPr>
              <a:t>using </a:t>
            </a:r>
            <a:r>
              <a:rPr sz="3600" dirty="0">
                <a:latin typeface="+mj-lt"/>
                <a:cs typeface="Arial"/>
              </a:rPr>
              <a:t>the </a:t>
            </a:r>
            <a:r>
              <a:rPr sz="3600" spc="-5" dirty="0">
                <a:latin typeface="+mj-lt"/>
                <a:cs typeface="Arial"/>
              </a:rPr>
              <a:t>words “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like</a:t>
            </a:r>
            <a:r>
              <a:rPr sz="3600" spc="-5" dirty="0">
                <a:latin typeface="+mj-lt"/>
                <a:cs typeface="Arial"/>
              </a:rPr>
              <a:t>” or</a:t>
            </a:r>
            <a:r>
              <a:rPr sz="3600" spc="5" dirty="0">
                <a:latin typeface="+mj-lt"/>
                <a:cs typeface="Arial"/>
              </a:rPr>
              <a:t> </a:t>
            </a:r>
            <a:r>
              <a:rPr sz="3600" spc="-5" dirty="0">
                <a:latin typeface="+mj-lt"/>
                <a:cs typeface="Arial"/>
              </a:rPr>
              <a:t>“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as</a:t>
            </a:r>
            <a:r>
              <a:rPr sz="3600" spc="-5" dirty="0" smtClean="0">
                <a:latin typeface="+mj-lt"/>
                <a:cs typeface="Arial"/>
              </a:rPr>
              <a:t>”</a:t>
            </a:r>
            <a:endParaRPr sz="3600" dirty="0">
              <a:latin typeface="+mj-lt"/>
              <a:cs typeface="Arial"/>
            </a:endParaRPr>
          </a:p>
          <a:p>
            <a:pPr>
              <a:spcBef>
                <a:spcPts val="15"/>
              </a:spcBef>
            </a:pPr>
            <a:endParaRPr sz="4250" dirty="0">
              <a:latin typeface="+mj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4017" y="2628900"/>
            <a:ext cx="5660782" cy="2145323"/>
          </a:xfrm>
          <a:prstGeom prst="rect">
            <a:avLst/>
          </a:prstGeom>
          <a:blipFill>
            <a:blip r:embed="rId2" cstate="print"/>
            <a:srcRect/>
            <a:stretch>
              <a:fillRect t="-25616" b="-23624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65031" y="231875"/>
            <a:ext cx="9418934" cy="1143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4400" b="1" dirty="0" smtClean="0">
                <a:solidFill>
                  <a:schemeClr val="bg1"/>
                </a:solidFill>
              </a:rPr>
              <a:t>Metaphor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577" y="3281826"/>
            <a:ext cx="4826977" cy="1758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2700"/>
            <a:r>
              <a:rPr lang="en-US" altLang="ko-KR" sz="2400" b="1" i="1" dirty="0">
                <a:solidFill>
                  <a:schemeClr val="bg1"/>
                </a:solidFill>
                <a:cs typeface="Calibri"/>
              </a:rPr>
              <a:t>Examples:</a:t>
            </a:r>
            <a:endParaRPr lang="en-US" altLang="ko-KR" sz="2400" dirty="0">
              <a:solidFill>
                <a:schemeClr val="bg1"/>
              </a:solidFill>
              <a:cs typeface="Calibri"/>
            </a:endParaRPr>
          </a:p>
          <a:p>
            <a:pPr>
              <a:spcBef>
                <a:spcPts val="30"/>
              </a:spcBef>
            </a:pPr>
            <a:r>
              <a:rPr lang="en-US" altLang="ko-KR" sz="2400" spc="-5" dirty="0">
                <a:solidFill>
                  <a:schemeClr val="bg1"/>
                </a:solidFill>
                <a:cs typeface="Calibri"/>
              </a:rPr>
              <a:t>He was a </a:t>
            </a:r>
            <a:r>
              <a:rPr lang="en-US" altLang="ko-KR" sz="2400" spc="-10" dirty="0">
                <a:solidFill>
                  <a:schemeClr val="bg1"/>
                </a:solidFill>
                <a:cs typeface="Calibri"/>
              </a:rPr>
              <a:t>statue, </a:t>
            </a:r>
            <a:r>
              <a:rPr lang="en-US" altLang="ko-KR" sz="2400" spc="-5" dirty="0">
                <a:solidFill>
                  <a:schemeClr val="bg1"/>
                </a:solidFill>
                <a:cs typeface="Calibri"/>
              </a:rPr>
              <a:t>waiting to </a:t>
            </a:r>
            <a:r>
              <a:rPr lang="en-US" altLang="ko-KR" sz="2400" spc="-10" dirty="0">
                <a:solidFill>
                  <a:schemeClr val="bg1"/>
                </a:solidFill>
                <a:cs typeface="Calibri"/>
              </a:rPr>
              <a:t>hear  </a:t>
            </a:r>
            <a:r>
              <a:rPr lang="en-US" altLang="ko-KR" sz="2400" spc="-5" dirty="0">
                <a:solidFill>
                  <a:schemeClr val="bg1"/>
                </a:solidFill>
                <a:cs typeface="Calibri"/>
              </a:rPr>
              <a:t>the</a:t>
            </a:r>
            <a:r>
              <a:rPr lang="en-US" altLang="ko-KR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altLang="ko-KR" sz="2400" spc="-10" dirty="0">
                <a:solidFill>
                  <a:schemeClr val="bg1"/>
                </a:solidFill>
                <a:cs typeface="Calibri"/>
              </a:rPr>
              <a:t>news</a:t>
            </a:r>
            <a:r>
              <a:rPr lang="en-US" altLang="ko-KR" sz="2400" spc="-10" dirty="0" smtClean="0">
                <a:solidFill>
                  <a:schemeClr val="bg1"/>
                </a:solidFill>
                <a:cs typeface="Calibri"/>
              </a:rPr>
              <a:t>.</a:t>
            </a:r>
            <a:endParaRPr lang="en-US" altLang="ko-KR" sz="24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959718" y="5017706"/>
            <a:ext cx="5775081" cy="1662948"/>
          </a:xfrm>
          <a:prstGeom prst="rect">
            <a:avLst/>
          </a:prstGeom>
          <a:blipFill>
            <a:blip r:embed="rId2" cstate="print"/>
            <a:srcRect/>
            <a:stretch>
              <a:fillRect t="-253260" b="-4945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6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689</TotalTime>
  <Words>964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HY엽서L</vt:lpstr>
      <vt:lpstr>맑은 고딕</vt:lpstr>
      <vt:lpstr>Arial</vt:lpstr>
      <vt:lpstr>Calibri</vt:lpstr>
      <vt:lpstr>Corbel</vt:lpstr>
      <vt:lpstr>Times New Roman</vt:lpstr>
      <vt:lpstr>Depth</vt:lpstr>
      <vt:lpstr>Project (part 1)   Writing a Diary</vt:lpstr>
      <vt:lpstr>PowerPoint Presentation</vt:lpstr>
      <vt:lpstr>PowerPoint Presentation</vt:lpstr>
      <vt:lpstr>PowerPoint Presentation</vt:lpstr>
      <vt:lpstr>PowerPoint Presentation</vt:lpstr>
      <vt:lpstr>We use “like” or “as”.</vt:lpstr>
      <vt:lpstr>As busy as a bee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HYPERBOLE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Greg</dc:creator>
  <cp:lastModifiedBy>Gregory Delazeri</cp:lastModifiedBy>
  <cp:revision>55</cp:revision>
  <dcterms:created xsi:type="dcterms:W3CDTF">2017-04-25T10:32:04Z</dcterms:created>
  <dcterms:modified xsi:type="dcterms:W3CDTF">2020-05-20T03:28:07Z</dcterms:modified>
</cp:coreProperties>
</file>