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5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3"/>
  </p:notesMasterIdLst>
  <p:sldIdLst>
    <p:sldId id="256" r:id="rId2"/>
    <p:sldId id="257" r:id="rId3"/>
    <p:sldId id="305" r:id="rId4"/>
    <p:sldId id="296" r:id="rId5"/>
    <p:sldId id="295" r:id="rId6"/>
    <p:sldId id="316" r:id="rId7"/>
    <p:sldId id="313" r:id="rId8"/>
    <p:sldId id="317" r:id="rId9"/>
    <p:sldId id="298" r:id="rId10"/>
    <p:sldId id="314" r:id="rId11"/>
    <p:sldId id="319" r:id="rId12"/>
    <p:sldId id="320" r:id="rId13"/>
    <p:sldId id="322" r:id="rId14"/>
    <p:sldId id="323" r:id="rId15"/>
    <p:sldId id="299" r:id="rId16"/>
    <p:sldId id="321" r:id="rId17"/>
    <p:sldId id="277" r:id="rId18"/>
    <p:sldId id="304" r:id="rId19"/>
    <p:sldId id="331" r:id="rId20"/>
    <p:sldId id="325" r:id="rId21"/>
    <p:sldId id="326" r:id="rId22"/>
    <p:sldId id="327" r:id="rId23"/>
    <p:sldId id="328" r:id="rId24"/>
    <p:sldId id="329" r:id="rId25"/>
    <p:sldId id="330" r:id="rId26"/>
    <p:sldId id="274" r:id="rId27"/>
    <p:sldId id="324" r:id="rId28"/>
    <p:sldId id="310" r:id="rId29"/>
    <p:sldId id="332" r:id="rId30"/>
    <p:sldId id="333" r:id="rId31"/>
    <p:sldId id="335" r:id="rId32"/>
  </p:sldIdLst>
  <p:sldSz cx="9144000" cy="5143500" type="screen16x9"/>
  <p:notesSz cx="6858000" cy="9144000"/>
  <p:embeddedFontLst>
    <p:embeddedFont>
      <p:font typeface="Ubuntu Light" panose="020B0604030602030204" charset="0"/>
      <p:regular r:id="rId34"/>
      <p:bold r:id="rId35"/>
      <p:italic r:id="rId36"/>
      <p:boldItalic r:id="rId37"/>
    </p:embeddedFont>
    <p:embeddedFont>
      <p:font typeface="맑은 고딕" panose="020B0503020000020004" pitchFamily="34" charset="-127"/>
      <p:regular r:id="rId38"/>
      <p:bold r:id="rId39"/>
    </p:embeddedFont>
    <p:embeddedFont>
      <p:font typeface="Ubuntu" panose="020B0604020202020204" charset="0"/>
      <p:regular r:id="rId40"/>
      <p:bold r:id="rId41"/>
      <p:italic r:id="rId42"/>
      <p:boldItalic r:id="rId43"/>
    </p:embeddedFont>
    <p:embeddedFont>
      <p:font typeface="Lato Light" panose="020B060402020202020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8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00">
          <p15:clr>
            <a:srgbClr val="A4A3A4"/>
          </p15:clr>
        </p15:guide>
        <p15:guide id="4" orient="horz" pos="2060">
          <p15:clr>
            <a:srgbClr val="A4A3A4"/>
          </p15:clr>
        </p15:guide>
        <p15:guide id="5" pos="624">
          <p15:clr>
            <a:srgbClr val="A4A3A4"/>
          </p15:clr>
        </p15:guide>
        <p15:guide id="6" orient="horz" pos="867">
          <p15:clr>
            <a:srgbClr val="A4A3A4"/>
          </p15:clr>
        </p15:guide>
        <p15:guide id="7" orient="horz" pos="6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04FB1E-893C-413C-BB81-D01AD712F751}">
  <a:tblStyle styleId="{A904FB1E-893C-413C-BB81-D01AD712F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20" y="216"/>
      </p:cViewPr>
      <p:guideLst>
        <p:guide orient="horz" pos="1785"/>
        <p:guide pos="2880"/>
        <p:guide orient="horz" pos="2800"/>
        <p:guide orient="horz" pos="2060"/>
        <p:guide pos="624"/>
        <p:guide orient="horz" pos="867"/>
        <p:guide orient="horz" pos="6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car was suffering and needed some attention.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stars were dancing playfully in the sky.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red car raced by, screaming for someone to notice its speed.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bread jumped out of the toaster.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He was aware that opportunity had come knocking at his door.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wind howled through the forest.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Before I knew it, it was midnight, time had crept up on me.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hurricane attacked the city leaving it in ruins.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sun glared down from the sky on that hot summers day.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waves lashed out on the ocean, causing the boat to falter.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My alarm clock loves to disturb me every morning.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I can hear Australia calling my name.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avalanche devoured everything that stood in its way.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fire swallowed everything in its path.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The moon peeped through the clouds in the sky.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100" i="1" dirty="0">
                <a:solidFill>
                  <a:schemeClr val="tx1"/>
                </a:solidFill>
                <a:latin typeface="Ubuntu" panose="020B0504030602030204" pitchFamily="34" charset="0"/>
              </a:rPr>
              <a:t>I took a speaking exam but I was so nervous that the words left my mind.</a:t>
            </a:r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81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653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endParaRPr lang="en-US" altLang="ko-KR" sz="11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18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121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868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altLang="ko-KR" sz="1100" dirty="0">
              <a:latin typeface="Ubuntu" panose="020B0604020202020204" charset="0"/>
            </a:endParaRPr>
          </a:p>
          <a:p>
            <a:endParaRPr lang="en-GB" altLang="ko-KR" sz="1100" dirty="0">
              <a:latin typeface="Ubuntu" panose="020B0604020202020204" charset="0"/>
            </a:endParaRPr>
          </a:p>
          <a:p>
            <a:r>
              <a:rPr lang="en-GB" altLang="ko-KR" sz="1100" dirty="0">
                <a:latin typeface="Ubuntu" panose="020B0604020202020204" charset="0"/>
              </a:rPr>
              <a:t>Examples</a:t>
            </a:r>
          </a:p>
          <a:p>
            <a:pPr fontAlgn="base"/>
            <a:r>
              <a:rPr lang="en-US" altLang="ko-KR" sz="1100" i="1" dirty="0"/>
              <a:t>The siblings fight like cat and dog.</a:t>
            </a:r>
            <a:endParaRPr lang="en-US" altLang="ko-KR" sz="1100" dirty="0"/>
          </a:p>
          <a:p>
            <a:pPr fontAlgn="base"/>
            <a:r>
              <a:rPr lang="en-US" altLang="ko-KR" sz="1100" i="1" dirty="0"/>
              <a:t>The baby is as sweet as sugar.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4117642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452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de7457949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de7457949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328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57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120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de7457949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de7457949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326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Alliteration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akia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umped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ar of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elly.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Despite their mother’s warnings,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ildren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ose to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ew with their mouths open.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rass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rew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reen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raveyard.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Imagery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An old lump of snow melted in the corner.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 chirping crickets filled the empty night air.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was awoken by the pleasing scent of the bacon as it wafted down the hallway.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Rhyme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i="1" dirty="0"/>
              <a:t>Rhyme</a:t>
            </a:r>
            <a:r>
              <a:rPr lang="en-US" altLang="ko-KR" b="1" dirty="0"/>
              <a:t> is when the end or final sound of two or more words are identical.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left my punch card on the lunch yard.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drove a race car to the space bar.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We saw a butter fly flutter by.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445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Alliteration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akia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umped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ar of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elly.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Despite their mother’s warnings,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ildren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ose to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ew with their mouths open.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rass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rew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reen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raveyard.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Imagery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An old lump of snow melted in the corner.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 chirping crickets filled the empty night air.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was awoken by the pleasing scent of the bacon as it wafted down the hallway.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Rhyme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i="1" dirty="0"/>
              <a:t>Rhyme</a:t>
            </a:r>
            <a:r>
              <a:rPr lang="en-US" altLang="ko-KR" b="1" dirty="0"/>
              <a:t> is when the end or final sound of two or more words are identical.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left my punch card on the lunch yard.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drove a race car to the space bar.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We saw a butter fly flutter by.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078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Alliteration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akia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umped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ar of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elly.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Despite their mother’s warnings,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ildren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ose to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ew with their mouths open.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rass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rew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reen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raveyard.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Imagery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An old lump of snow melted in the corner.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 chirping crickets filled the empty night air.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was awoken by the pleasing scent of the bacon as it wafted down the hallway.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Rhyme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i="1" dirty="0"/>
              <a:t>Rhyme</a:t>
            </a:r>
            <a:r>
              <a:rPr lang="en-US" altLang="ko-KR" b="1" dirty="0"/>
              <a:t> is when the end or final sound of two or more words are identical.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left my punch card on the lunch yard.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drove a race car to the space bar.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We saw a butter fly flutter by.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7954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Alliteration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akia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umped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ar of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j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elly.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Despite their mother’s warnings,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ildren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ose to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ch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ew with their mouths open.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rass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rew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reen in the </a:t>
            </a:r>
            <a:r>
              <a:rPr lang="ko-KR" altLang="ko-KR" sz="1200" b="1" i="1" dirty="0">
                <a:solidFill>
                  <a:srgbClr val="444444"/>
                </a:solidFill>
                <a:latin typeface="Verdana" panose="020B0604030504040204" pitchFamily="34" charset="0"/>
              </a:rPr>
              <a:t>g</a:t>
            </a: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raveyard.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Imagery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An old lump of snow melted in the corner.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The chirping crickets filled the empty night air.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was awoken by the pleasing scent of the bacon as it wafted down the hallway.</a:t>
            </a: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altLang="ko-KR" sz="12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ko-KR" b="1" dirty="0"/>
              <a:t>Rhyme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i="1" dirty="0"/>
              <a:t>Rhyme</a:t>
            </a:r>
            <a:r>
              <a:rPr lang="en-US" altLang="ko-KR" b="1" dirty="0"/>
              <a:t> is when the end or final sound of two or more words are identical.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left my punch card on the lunch yard.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I drove a race car to the space bar.</a:t>
            </a:r>
          </a:p>
          <a:p>
            <a:pPr marL="457200" lvl="1" indent="-45720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ko-KR" sz="1200" i="1" dirty="0">
                <a:solidFill>
                  <a:srgbClr val="444444"/>
                </a:solidFill>
                <a:latin typeface="Verdana" panose="020B0604030504040204" pitchFamily="34" charset="0"/>
              </a:rPr>
              <a:t>We saw a butter fly flutter by.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155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de7457949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de7457949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32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58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40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223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58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29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20124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4775" y="-30525"/>
            <a:ext cx="9193562" cy="5204548"/>
            <a:chOff x="1538775" y="-34875"/>
            <a:chExt cx="9193562" cy="5204548"/>
          </a:xfrm>
        </p:grpSpPr>
        <p:sp>
          <p:nvSpPr>
            <p:cNvPr id="10" name="Google Shape;10;p2"/>
            <p:cNvSpPr/>
            <p:nvPr/>
          </p:nvSpPr>
          <p:spPr>
            <a:xfrm>
              <a:off x="1538775" y="-34875"/>
              <a:ext cx="2568606" cy="1137235"/>
            </a:xfrm>
            <a:custGeom>
              <a:avLst/>
              <a:gdLst/>
              <a:ahLst/>
              <a:cxnLst/>
              <a:rect l="l" t="t" r="r" b="b"/>
              <a:pathLst>
                <a:path w="24766" h="10965" extrusionOk="0">
                  <a:moveTo>
                    <a:pt x="0" y="1"/>
                  </a:moveTo>
                  <a:lnTo>
                    <a:pt x="0" y="8426"/>
                  </a:lnTo>
                  <a:cubicBezTo>
                    <a:pt x="608" y="9245"/>
                    <a:pt x="1411" y="9935"/>
                    <a:pt x="2352" y="10381"/>
                  </a:cubicBezTo>
                  <a:cubicBezTo>
                    <a:pt x="3178" y="10779"/>
                    <a:pt x="4069" y="10965"/>
                    <a:pt x="4961" y="10965"/>
                  </a:cubicBezTo>
                  <a:cubicBezTo>
                    <a:pt x="6467" y="10965"/>
                    <a:pt x="7975" y="10434"/>
                    <a:pt x="9172" y="9497"/>
                  </a:cubicBezTo>
                  <a:cubicBezTo>
                    <a:pt x="10988" y="8069"/>
                    <a:pt x="11466" y="5718"/>
                    <a:pt x="13761" y="4801"/>
                  </a:cubicBezTo>
                  <a:cubicBezTo>
                    <a:pt x="14381" y="4553"/>
                    <a:pt x="14994" y="4470"/>
                    <a:pt x="15604" y="4470"/>
                  </a:cubicBezTo>
                  <a:cubicBezTo>
                    <a:pt x="16854" y="4470"/>
                    <a:pt x="18094" y="4819"/>
                    <a:pt x="19362" y="4819"/>
                  </a:cubicBezTo>
                  <a:cubicBezTo>
                    <a:pt x="19842" y="4819"/>
                    <a:pt x="20326" y="4769"/>
                    <a:pt x="20816" y="4631"/>
                  </a:cubicBezTo>
                  <a:cubicBezTo>
                    <a:pt x="23006" y="4023"/>
                    <a:pt x="24571" y="2304"/>
                    <a:pt x="24766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002267" y="-33216"/>
              <a:ext cx="1721669" cy="1838971"/>
            </a:xfrm>
            <a:custGeom>
              <a:avLst/>
              <a:gdLst/>
              <a:ahLst/>
              <a:cxnLst/>
              <a:rect l="l" t="t" r="r" b="b"/>
              <a:pathLst>
                <a:path w="16600" h="17731" extrusionOk="0">
                  <a:moveTo>
                    <a:pt x="8596" y="1"/>
                  </a:moveTo>
                  <a:cubicBezTo>
                    <a:pt x="6690" y="1"/>
                    <a:pt x="4395" y="1947"/>
                    <a:pt x="3374" y="3212"/>
                  </a:cubicBezTo>
                  <a:cubicBezTo>
                    <a:pt x="3187" y="3431"/>
                    <a:pt x="3041" y="3634"/>
                    <a:pt x="2903" y="3812"/>
                  </a:cubicBezTo>
                  <a:cubicBezTo>
                    <a:pt x="1914" y="5110"/>
                    <a:pt x="1273" y="6675"/>
                    <a:pt x="852" y="8248"/>
                  </a:cubicBezTo>
                  <a:cubicBezTo>
                    <a:pt x="41" y="11257"/>
                    <a:pt x="0" y="15295"/>
                    <a:pt x="3049" y="17079"/>
                  </a:cubicBezTo>
                  <a:cubicBezTo>
                    <a:pt x="3855" y="17551"/>
                    <a:pt x="4668" y="17731"/>
                    <a:pt x="5486" y="17731"/>
                  </a:cubicBezTo>
                  <a:cubicBezTo>
                    <a:pt x="8128" y="17731"/>
                    <a:pt x="10818" y="15853"/>
                    <a:pt x="13433" y="15853"/>
                  </a:cubicBezTo>
                  <a:cubicBezTo>
                    <a:pt x="14198" y="15853"/>
                    <a:pt x="14958" y="16014"/>
                    <a:pt x="15708" y="16430"/>
                  </a:cubicBezTo>
                  <a:cubicBezTo>
                    <a:pt x="16040" y="16609"/>
                    <a:pt x="16340" y="16844"/>
                    <a:pt x="16600" y="17111"/>
                  </a:cubicBezTo>
                  <a:lnTo>
                    <a:pt x="16600" y="1"/>
                  </a:ln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66000">
                  <a:srgbClr val="756FD3"/>
                </a:gs>
                <a:gs pos="100000">
                  <a:srgbClr val="838F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104219" y="1841654"/>
              <a:ext cx="1628118" cy="1344146"/>
            </a:xfrm>
            <a:custGeom>
              <a:avLst/>
              <a:gdLst/>
              <a:ahLst/>
              <a:cxnLst/>
              <a:rect l="l" t="t" r="r" b="b"/>
              <a:pathLst>
                <a:path w="15698" h="12960" extrusionOk="0">
                  <a:moveTo>
                    <a:pt x="10276" y="0"/>
                  </a:moveTo>
                  <a:cubicBezTo>
                    <a:pt x="8993" y="0"/>
                    <a:pt x="7647" y="332"/>
                    <a:pt x="6502" y="786"/>
                  </a:cubicBezTo>
                  <a:cubicBezTo>
                    <a:pt x="3761" y="1873"/>
                    <a:pt x="1044" y="3916"/>
                    <a:pt x="315" y="6917"/>
                  </a:cubicBezTo>
                  <a:cubicBezTo>
                    <a:pt x="0" y="8194"/>
                    <a:pt x="290" y="12959"/>
                    <a:pt x="2261" y="12959"/>
                  </a:cubicBezTo>
                  <a:cubicBezTo>
                    <a:pt x="2529" y="12959"/>
                    <a:pt x="2828" y="12871"/>
                    <a:pt x="3161" y="12674"/>
                  </a:cubicBezTo>
                  <a:cubicBezTo>
                    <a:pt x="3169" y="12658"/>
                    <a:pt x="3201" y="12642"/>
                    <a:pt x="3234" y="12625"/>
                  </a:cubicBezTo>
                  <a:cubicBezTo>
                    <a:pt x="4369" y="11863"/>
                    <a:pt x="4612" y="10185"/>
                    <a:pt x="6234" y="10160"/>
                  </a:cubicBezTo>
                  <a:cubicBezTo>
                    <a:pt x="6240" y="10160"/>
                    <a:pt x="6245" y="10160"/>
                    <a:pt x="6251" y="10160"/>
                  </a:cubicBezTo>
                  <a:cubicBezTo>
                    <a:pt x="8163" y="10160"/>
                    <a:pt x="8212" y="12830"/>
                    <a:pt x="10137" y="12830"/>
                  </a:cubicBezTo>
                  <a:cubicBezTo>
                    <a:pt x="10261" y="12830"/>
                    <a:pt x="10392" y="12819"/>
                    <a:pt x="10532" y="12796"/>
                  </a:cubicBezTo>
                  <a:cubicBezTo>
                    <a:pt x="11838" y="12577"/>
                    <a:pt x="12462" y="11133"/>
                    <a:pt x="13095" y="10120"/>
                  </a:cubicBezTo>
                  <a:cubicBezTo>
                    <a:pt x="14481" y="7898"/>
                    <a:pt x="15698" y="5246"/>
                    <a:pt x="14627" y="2643"/>
                  </a:cubicBezTo>
                  <a:cubicBezTo>
                    <a:pt x="13816" y="678"/>
                    <a:pt x="12110" y="0"/>
                    <a:pt x="10276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485686" y="3190271"/>
              <a:ext cx="540459" cy="455827"/>
            </a:xfrm>
            <a:custGeom>
              <a:avLst/>
              <a:gdLst/>
              <a:ahLst/>
              <a:cxnLst/>
              <a:rect l="l" t="t" r="r" b="b"/>
              <a:pathLst>
                <a:path w="5211" h="4395" extrusionOk="0">
                  <a:moveTo>
                    <a:pt x="3036" y="0"/>
                  </a:moveTo>
                  <a:cubicBezTo>
                    <a:pt x="2429" y="0"/>
                    <a:pt x="1806" y="297"/>
                    <a:pt x="1348" y="960"/>
                  </a:cubicBezTo>
                  <a:cubicBezTo>
                    <a:pt x="1" y="2903"/>
                    <a:pt x="1717" y="4395"/>
                    <a:pt x="3242" y="4395"/>
                  </a:cubicBezTo>
                  <a:cubicBezTo>
                    <a:pt x="4270" y="4395"/>
                    <a:pt x="5210" y="3718"/>
                    <a:pt x="5070" y="2047"/>
                  </a:cubicBezTo>
                  <a:cubicBezTo>
                    <a:pt x="4997" y="1098"/>
                    <a:pt x="4446" y="433"/>
                    <a:pt x="3773" y="150"/>
                  </a:cubicBezTo>
                  <a:cubicBezTo>
                    <a:pt x="3539" y="52"/>
                    <a:pt x="3289" y="0"/>
                    <a:pt x="3036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345877" y="3923437"/>
              <a:ext cx="334999" cy="267896"/>
            </a:xfrm>
            <a:custGeom>
              <a:avLst/>
              <a:gdLst/>
              <a:ahLst/>
              <a:cxnLst/>
              <a:rect l="l" t="t" r="r" b="b"/>
              <a:pathLst>
                <a:path w="3230" h="2583" extrusionOk="0">
                  <a:moveTo>
                    <a:pt x="1946" y="0"/>
                  </a:moveTo>
                  <a:cubicBezTo>
                    <a:pt x="836" y="0"/>
                    <a:pt x="0" y="1831"/>
                    <a:pt x="1350" y="2463"/>
                  </a:cubicBezTo>
                  <a:cubicBezTo>
                    <a:pt x="1527" y="2545"/>
                    <a:pt x="1701" y="2582"/>
                    <a:pt x="1866" y="2582"/>
                  </a:cubicBezTo>
                  <a:cubicBezTo>
                    <a:pt x="2644" y="2582"/>
                    <a:pt x="3230" y="1763"/>
                    <a:pt x="3110" y="1028"/>
                  </a:cubicBezTo>
                  <a:cubicBezTo>
                    <a:pt x="3069" y="760"/>
                    <a:pt x="2939" y="500"/>
                    <a:pt x="2696" y="298"/>
                  </a:cubicBezTo>
                  <a:cubicBezTo>
                    <a:pt x="2446" y="89"/>
                    <a:pt x="2189" y="0"/>
                    <a:pt x="1946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877704" y="3407244"/>
              <a:ext cx="1846231" cy="1762429"/>
            </a:xfrm>
            <a:custGeom>
              <a:avLst/>
              <a:gdLst/>
              <a:ahLst/>
              <a:cxnLst/>
              <a:rect l="l" t="t" r="r" b="b"/>
              <a:pathLst>
                <a:path w="17801" h="16993" extrusionOk="0">
                  <a:moveTo>
                    <a:pt x="17409" y="0"/>
                  </a:moveTo>
                  <a:cubicBezTo>
                    <a:pt x="16527" y="0"/>
                    <a:pt x="14444" y="451"/>
                    <a:pt x="14208" y="547"/>
                  </a:cubicBezTo>
                  <a:cubicBezTo>
                    <a:pt x="11484" y="1723"/>
                    <a:pt x="9829" y="4310"/>
                    <a:pt x="9602" y="7213"/>
                  </a:cubicBezTo>
                  <a:cubicBezTo>
                    <a:pt x="9318" y="10805"/>
                    <a:pt x="5085" y="9208"/>
                    <a:pt x="2920" y="9970"/>
                  </a:cubicBezTo>
                  <a:cubicBezTo>
                    <a:pt x="747" y="10724"/>
                    <a:pt x="1" y="13473"/>
                    <a:pt x="779" y="15460"/>
                  </a:cubicBezTo>
                  <a:cubicBezTo>
                    <a:pt x="1006" y="16036"/>
                    <a:pt x="1339" y="16547"/>
                    <a:pt x="1736" y="16993"/>
                  </a:cubicBezTo>
                  <a:lnTo>
                    <a:pt x="17793" y="16993"/>
                  </a:lnTo>
                  <a:cubicBezTo>
                    <a:pt x="17801" y="16993"/>
                    <a:pt x="17801" y="117"/>
                    <a:pt x="17801" y="117"/>
                  </a:cubicBezTo>
                  <a:cubicBezTo>
                    <a:pt x="17801" y="34"/>
                    <a:pt x="17650" y="0"/>
                    <a:pt x="17409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66000">
                  <a:srgbClr val="756FD3"/>
                </a:gs>
                <a:gs pos="100000">
                  <a:srgbClr val="838FFF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0434" y="3322093"/>
              <a:ext cx="2377666" cy="1847579"/>
            </a:xfrm>
            <a:custGeom>
              <a:avLst/>
              <a:gdLst/>
              <a:ahLst/>
              <a:cxnLst/>
              <a:rect l="l" t="t" r="r" b="b"/>
              <a:pathLst>
                <a:path w="22925" h="17814" extrusionOk="0">
                  <a:moveTo>
                    <a:pt x="10580" y="1"/>
                  </a:moveTo>
                  <a:cubicBezTo>
                    <a:pt x="5106" y="1"/>
                    <a:pt x="2798" y="8242"/>
                    <a:pt x="8458" y="10313"/>
                  </a:cubicBezTo>
                  <a:cubicBezTo>
                    <a:pt x="9918" y="10848"/>
                    <a:pt x="11677" y="10361"/>
                    <a:pt x="12529" y="12015"/>
                  </a:cubicBezTo>
                  <a:cubicBezTo>
                    <a:pt x="13535" y="13954"/>
                    <a:pt x="12026" y="16557"/>
                    <a:pt x="10072" y="17140"/>
                  </a:cubicBezTo>
                  <a:cubicBezTo>
                    <a:pt x="9638" y="17272"/>
                    <a:pt x="9241" y="17332"/>
                    <a:pt x="8874" y="17332"/>
                  </a:cubicBezTo>
                  <a:cubicBezTo>
                    <a:pt x="6996" y="17332"/>
                    <a:pt x="5920" y="15761"/>
                    <a:pt x="4923" y="14140"/>
                  </a:cubicBezTo>
                  <a:cubicBezTo>
                    <a:pt x="4167" y="12928"/>
                    <a:pt x="2909" y="12101"/>
                    <a:pt x="1566" y="12101"/>
                  </a:cubicBezTo>
                  <a:cubicBezTo>
                    <a:pt x="1048" y="12101"/>
                    <a:pt x="519" y="12223"/>
                    <a:pt x="0" y="12494"/>
                  </a:cubicBezTo>
                  <a:lnTo>
                    <a:pt x="0" y="17814"/>
                  </a:lnTo>
                  <a:lnTo>
                    <a:pt x="21684" y="17814"/>
                  </a:lnTo>
                  <a:cubicBezTo>
                    <a:pt x="22414" y="17805"/>
                    <a:pt x="22868" y="14521"/>
                    <a:pt x="22884" y="14075"/>
                  </a:cubicBezTo>
                  <a:cubicBezTo>
                    <a:pt x="22925" y="12405"/>
                    <a:pt x="22406" y="10726"/>
                    <a:pt x="21384" y="9412"/>
                  </a:cubicBezTo>
                  <a:cubicBezTo>
                    <a:pt x="20573" y="8374"/>
                    <a:pt x="19373" y="7945"/>
                    <a:pt x="18368" y="7166"/>
                  </a:cubicBezTo>
                  <a:cubicBezTo>
                    <a:pt x="17078" y="6177"/>
                    <a:pt x="16689" y="4636"/>
                    <a:pt x="15935" y="3266"/>
                  </a:cubicBezTo>
                  <a:cubicBezTo>
                    <a:pt x="14921" y="1400"/>
                    <a:pt x="12959" y="95"/>
                    <a:pt x="10818" y="6"/>
                  </a:cubicBezTo>
                  <a:cubicBezTo>
                    <a:pt x="10738" y="2"/>
                    <a:pt x="10659" y="1"/>
                    <a:pt x="10580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69000">
                  <a:srgbClr val="756FD3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66237" y="4534738"/>
              <a:ext cx="352527" cy="328673"/>
            </a:xfrm>
            <a:custGeom>
              <a:avLst/>
              <a:gdLst/>
              <a:ahLst/>
              <a:cxnLst/>
              <a:rect l="l" t="t" r="r" b="b"/>
              <a:pathLst>
                <a:path w="3399" h="3169" extrusionOk="0">
                  <a:moveTo>
                    <a:pt x="1784" y="1"/>
                  </a:moveTo>
                  <a:cubicBezTo>
                    <a:pt x="1624" y="1"/>
                    <a:pt x="1453" y="28"/>
                    <a:pt x="1274" y="88"/>
                  </a:cubicBezTo>
                  <a:cubicBezTo>
                    <a:pt x="260" y="421"/>
                    <a:pt x="0" y="1564"/>
                    <a:pt x="560" y="2408"/>
                  </a:cubicBezTo>
                  <a:cubicBezTo>
                    <a:pt x="856" y="2865"/>
                    <a:pt x="1408" y="3169"/>
                    <a:pt x="1915" y="3169"/>
                  </a:cubicBezTo>
                  <a:cubicBezTo>
                    <a:pt x="2144" y="3169"/>
                    <a:pt x="2365" y="3106"/>
                    <a:pt x="2547" y="2967"/>
                  </a:cubicBezTo>
                  <a:cubicBezTo>
                    <a:pt x="2587" y="2959"/>
                    <a:pt x="2620" y="2943"/>
                    <a:pt x="2668" y="2927"/>
                  </a:cubicBezTo>
                  <a:cubicBezTo>
                    <a:pt x="3196" y="2724"/>
                    <a:pt x="3398" y="2164"/>
                    <a:pt x="3317" y="1637"/>
                  </a:cubicBezTo>
                  <a:cubicBezTo>
                    <a:pt x="3181" y="759"/>
                    <a:pt x="2622" y="1"/>
                    <a:pt x="1784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96600" y="1797750"/>
            <a:ext cx="7750800" cy="1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063325" y="3157525"/>
            <a:ext cx="4786200" cy="57600"/>
          </a:xfrm>
          <a:prstGeom prst="rect">
            <a:avLst/>
          </a:prstGeom>
          <a:solidFill>
            <a:srgbClr val="F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 rot="5400000" flipH="1">
            <a:off x="6251000" y="2250423"/>
            <a:ext cx="3811673" cy="2018602"/>
          </a:xfrm>
          <a:custGeom>
            <a:avLst/>
            <a:gdLst/>
            <a:ahLst/>
            <a:cxnLst/>
            <a:rect l="l" t="t" r="r" b="b"/>
            <a:pathLst>
              <a:path w="24766" h="10965" extrusionOk="0">
                <a:moveTo>
                  <a:pt x="0" y="1"/>
                </a:moveTo>
                <a:lnTo>
                  <a:pt x="0" y="8426"/>
                </a:lnTo>
                <a:cubicBezTo>
                  <a:pt x="608" y="9245"/>
                  <a:pt x="1411" y="9935"/>
                  <a:pt x="2352" y="10381"/>
                </a:cubicBezTo>
                <a:cubicBezTo>
                  <a:pt x="3178" y="10779"/>
                  <a:pt x="4069" y="10965"/>
                  <a:pt x="4961" y="10965"/>
                </a:cubicBezTo>
                <a:cubicBezTo>
                  <a:pt x="6467" y="10965"/>
                  <a:pt x="7975" y="10434"/>
                  <a:pt x="9172" y="9497"/>
                </a:cubicBezTo>
                <a:cubicBezTo>
                  <a:pt x="10988" y="8069"/>
                  <a:pt x="11466" y="5718"/>
                  <a:pt x="13761" y="4801"/>
                </a:cubicBezTo>
                <a:cubicBezTo>
                  <a:pt x="14381" y="4553"/>
                  <a:pt x="14994" y="4470"/>
                  <a:pt x="15604" y="4470"/>
                </a:cubicBezTo>
                <a:cubicBezTo>
                  <a:pt x="16854" y="4470"/>
                  <a:pt x="18094" y="4819"/>
                  <a:pt x="19362" y="4819"/>
                </a:cubicBezTo>
                <a:cubicBezTo>
                  <a:pt x="19842" y="4819"/>
                  <a:pt x="20326" y="4769"/>
                  <a:pt x="20816" y="4631"/>
                </a:cubicBezTo>
                <a:cubicBezTo>
                  <a:pt x="23006" y="4023"/>
                  <a:pt x="24571" y="2304"/>
                  <a:pt x="24766" y="1"/>
                </a:cubicBezTo>
                <a:close/>
              </a:path>
            </a:pathLst>
          </a:custGeom>
          <a:gradFill>
            <a:gsLst>
              <a:gs pos="0">
                <a:srgbClr val="674EA7"/>
              </a:gs>
              <a:gs pos="100000">
                <a:srgbClr val="838FFF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-43110" y="-32079"/>
            <a:ext cx="2295768" cy="1110967"/>
          </a:xfrm>
          <a:custGeom>
            <a:avLst/>
            <a:gdLst/>
            <a:ahLst/>
            <a:cxnLst/>
            <a:rect l="l" t="t" r="r" b="b"/>
            <a:pathLst>
              <a:path w="21890" h="10593" extrusionOk="0">
                <a:moveTo>
                  <a:pt x="1" y="1"/>
                </a:moveTo>
                <a:lnTo>
                  <a:pt x="1" y="10397"/>
                </a:lnTo>
                <a:cubicBezTo>
                  <a:pt x="562" y="10531"/>
                  <a:pt x="1073" y="10593"/>
                  <a:pt x="1544" y="10593"/>
                </a:cubicBezTo>
                <a:cubicBezTo>
                  <a:pt x="4082" y="10593"/>
                  <a:pt x="5428" y="8813"/>
                  <a:pt x="6837" y="7137"/>
                </a:cubicBezTo>
                <a:cubicBezTo>
                  <a:pt x="8121" y="5602"/>
                  <a:pt x="9837" y="3980"/>
                  <a:pt x="12525" y="3980"/>
                </a:cubicBezTo>
                <a:cubicBezTo>
                  <a:pt x="13316" y="3980"/>
                  <a:pt x="14191" y="4120"/>
                  <a:pt x="15165" y="4445"/>
                </a:cubicBezTo>
                <a:cubicBezTo>
                  <a:pt x="15671" y="4613"/>
                  <a:pt x="16152" y="4688"/>
                  <a:pt x="16606" y="4688"/>
                </a:cubicBezTo>
                <a:cubicBezTo>
                  <a:pt x="20006" y="4688"/>
                  <a:pt x="21890" y="502"/>
                  <a:pt x="21117" y="1"/>
                </a:cubicBezTo>
                <a:close/>
              </a:path>
            </a:pathLst>
          </a:custGeom>
          <a:gradFill>
            <a:gsLst>
              <a:gs pos="0">
                <a:srgbClr val="674EA7"/>
              </a:gs>
              <a:gs pos="100000">
                <a:srgbClr val="838FFF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0899" y="627696"/>
            <a:ext cx="776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2400"/>
              <a:buNone/>
              <a:defRPr>
                <a:solidFill>
                  <a:srgbClr val="F6464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10900" y="1582125"/>
            <a:ext cx="7761600" cy="29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⏷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⏷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⏷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">
  <p:cSld name="TITLE_AND_BODY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43110" y="-32079"/>
            <a:ext cx="2295768" cy="1110967"/>
          </a:xfrm>
          <a:custGeom>
            <a:avLst/>
            <a:gdLst/>
            <a:ahLst/>
            <a:cxnLst/>
            <a:rect l="l" t="t" r="r" b="b"/>
            <a:pathLst>
              <a:path w="21890" h="10593" extrusionOk="0">
                <a:moveTo>
                  <a:pt x="1" y="1"/>
                </a:moveTo>
                <a:lnTo>
                  <a:pt x="1" y="10397"/>
                </a:lnTo>
                <a:cubicBezTo>
                  <a:pt x="562" y="10531"/>
                  <a:pt x="1073" y="10593"/>
                  <a:pt x="1544" y="10593"/>
                </a:cubicBezTo>
                <a:cubicBezTo>
                  <a:pt x="4082" y="10593"/>
                  <a:pt x="5428" y="8813"/>
                  <a:pt x="6837" y="7137"/>
                </a:cubicBezTo>
                <a:cubicBezTo>
                  <a:pt x="8121" y="5602"/>
                  <a:pt x="9837" y="3980"/>
                  <a:pt x="12525" y="3980"/>
                </a:cubicBezTo>
                <a:cubicBezTo>
                  <a:pt x="13316" y="3980"/>
                  <a:pt x="14191" y="4120"/>
                  <a:pt x="15165" y="4445"/>
                </a:cubicBezTo>
                <a:cubicBezTo>
                  <a:pt x="15671" y="4613"/>
                  <a:pt x="16152" y="4688"/>
                  <a:pt x="16606" y="4688"/>
                </a:cubicBezTo>
                <a:cubicBezTo>
                  <a:pt x="20006" y="4688"/>
                  <a:pt x="21890" y="502"/>
                  <a:pt x="21117" y="1"/>
                </a:cubicBezTo>
                <a:close/>
              </a:path>
            </a:pathLst>
          </a:custGeom>
          <a:gradFill>
            <a:gsLst>
              <a:gs pos="0">
                <a:srgbClr val="674EA7"/>
              </a:gs>
              <a:gs pos="100000">
                <a:srgbClr val="838FFF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358899" y="2416046"/>
            <a:ext cx="7761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6000"/>
              <a:buNone/>
              <a:defRPr sz="6000">
                <a:solidFill>
                  <a:srgbClr val="F6464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1358900" y="3144125"/>
            <a:ext cx="33090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subtitle">
  <p:cSld name="BLANK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6"/>
          <p:cNvGrpSpPr/>
          <p:nvPr/>
        </p:nvGrpSpPr>
        <p:grpSpPr>
          <a:xfrm>
            <a:off x="-33070" y="4293519"/>
            <a:ext cx="9199142" cy="867218"/>
            <a:chOff x="-22059" y="2981325"/>
            <a:chExt cx="9221273" cy="869304"/>
          </a:xfrm>
        </p:grpSpPr>
        <p:sp>
          <p:nvSpPr>
            <p:cNvPr id="102" name="Google Shape;102;p16"/>
            <p:cNvSpPr/>
            <p:nvPr/>
          </p:nvSpPr>
          <p:spPr>
            <a:xfrm>
              <a:off x="-22059" y="3166185"/>
              <a:ext cx="2982382" cy="683610"/>
            </a:xfrm>
            <a:custGeom>
              <a:avLst/>
              <a:gdLst/>
              <a:ahLst/>
              <a:cxnLst/>
              <a:rect l="l" t="t" r="r" b="b"/>
              <a:pathLst>
                <a:path w="28732" h="6586" extrusionOk="0">
                  <a:moveTo>
                    <a:pt x="3752" y="0"/>
                  </a:moveTo>
                  <a:cubicBezTo>
                    <a:pt x="2383" y="0"/>
                    <a:pt x="1011" y="344"/>
                    <a:pt x="1" y="1152"/>
                  </a:cubicBezTo>
                  <a:lnTo>
                    <a:pt x="1" y="6585"/>
                  </a:lnTo>
                  <a:lnTo>
                    <a:pt x="28643" y="6585"/>
                  </a:lnTo>
                  <a:cubicBezTo>
                    <a:pt x="28716" y="6334"/>
                    <a:pt x="28732" y="6034"/>
                    <a:pt x="28716" y="5710"/>
                  </a:cubicBezTo>
                  <a:cubicBezTo>
                    <a:pt x="28634" y="4607"/>
                    <a:pt x="27775" y="3901"/>
                    <a:pt x="26704" y="3804"/>
                  </a:cubicBezTo>
                  <a:cubicBezTo>
                    <a:pt x="26623" y="3797"/>
                    <a:pt x="26542" y="3794"/>
                    <a:pt x="26461" y="3794"/>
                  </a:cubicBezTo>
                  <a:cubicBezTo>
                    <a:pt x="25245" y="3794"/>
                    <a:pt x="24033" y="4496"/>
                    <a:pt x="22885" y="4777"/>
                  </a:cubicBezTo>
                  <a:cubicBezTo>
                    <a:pt x="21964" y="5008"/>
                    <a:pt x="21026" y="5110"/>
                    <a:pt x="20086" y="5110"/>
                  </a:cubicBezTo>
                  <a:cubicBezTo>
                    <a:pt x="18120" y="5110"/>
                    <a:pt x="16143" y="4665"/>
                    <a:pt x="14289" y="4023"/>
                  </a:cubicBezTo>
                  <a:cubicBezTo>
                    <a:pt x="11516" y="3058"/>
                    <a:pt x="9091" y="1315"/>
                    <a:pt x="6302" y="398"/>
                  </a:cubicBezTo>
                  <a:cubicBezTo>
                    <a:pt x="5519" y="144"/>
                    <a:pt x="4636" y="0"/>
                    <a:pt x="3752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182266" y="2981325"/>
              <a:ext cx="3016947" cy="869304"/>
            </a:xfrm>
            <a:custGeom>
              <a:avLst/>
              <a:gdLst/>
              <a:ahLst/>
              <a:cxnLst/>
              <a:rect l="l" t="t" r="r" b="b"/>
              <a:pathLst>
                <a:path w="29065" h="8375" extrusionOk="0">
                  <a:moveTo>
                    <a:pt x="23102" y="0"/>
                  </a:moveTo>
                  <a:cubicBezTo>
                    <a:pt x="22237" y="0"/>
                    <a:pt x="21369" y="129"/>
                    <a:pt x="20533" y="379"/>
                  </a:cubicBezTo>
                  <a:cubicBezTo>
                    <a:pt x="19333" y="744"/>
                    <a:pt x="18222" y="1393"/>
                    <a:pt x="17306" y="2244"/>
                  </a:cubicBezTo>
                  <a:cubicBezTo>
                    <a:pt x="16219" y="3233"/>
                    <a:pt x="15425" y="4490"/>
                    <a:pt x="14403" y="5536"/>
                  </a:cubicBezTo>
                  <a:cubicBezTo>
                    <a:pt x="13475" y="6486"/>
                    <a:pt x="12311" y="7187"/>
                    <a:pt x="11000" y="7187"/>
                  </a:cubicBezTo>
                  <a:cubicBezTo>
                    <a:pt x="10810" y="7187"/>
                    <a:pt x="10617" y="7173"/>
                    <a:pt x="10421" y="7142"/>
                  </a:cubicBezTo>
                  <a:cubicBezTo>
                    <a:pt x="9683" y="7028"/>
                    <a:pt x="8970" y="6753"/>
                    <a:pt x="8248" y="6542"/>
                  </a:cubicBezTo>
                  <a:cubicBezTo>
                    <a:pt x="7477" y="6315"/>
                    <a:pt x="6699" y="6153"/>
                    <a:pt x="5896" y="6055"/>
                  </a:cubicBezTo>
                  <a:cubicBezTo>
                    <a:pt x="5599" y="6017"/>
                    <a:pt x="5292" y="5997"/>
                    <a:pt x="4981" y="5997"/>
                  </a:cubicBezTo>
                  <a:cubicBezTo>
                    <a:pt x="3060" y="5997"/>
                    <a:pt x="978" y="6742"/>
                    <a:pt x="1" y="8375"/>
                  </a:cubicBezTo>
                  <a:lnTo>
                    <a:pt x="29040" y="8375"/>
                  </a:lnTo>
                  <a:lnTo>
                    <a:pt x="29040" y="2609"/>
                  </a:lnTo>
                  <a:lnTo>
                    <a:pt x="29064" y="2609"/>
                  </a:lnTo>
                  <a:cubicBezTo>
                    <a:pt x="28643" y="2171"/>
                    <a:pt x="28188" y="1766"/>
                    <a:pt x="27694" y="1409"/>
                  </a:cubicBezTo>
                  <a:cubicBezTo>
                    <a:pt x="26343" y="455"/>
                    <a:pt x="24730" y="0"/>
                    <a:pt x="23102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69000">
                  <a:srgbClr val="756FD3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685700" y="952208"/>
            <a:ext cx="7761600" cy="18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6000"/>
              <a:buNone/>
              <a:defRPr sz="6000">
                <a:solidFill>
                  <a:srgbClr val="F6464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254401" y="2780125"/>
            <a:ext cx="86241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106" name="Google Shape;106;p16"/>
          <p:cNvCxnSpPr/>
          <p:nvPr/>
        </p:nvCxnSpPr>
        <p:spPr>
          <a:xfrm>
            <a:off x="1899325" y="2732600"/>
            <a:ext cx="5419800" cy="0"/>
          </a:xfrm>
          <a:prstGeom prst="straightConnector1">
            <a:avLst/>
          </a:prstGeom>
          <a:noFill/>
          <a:ln w="19050" cap="flat" cmpd="sng">
            <a:solidFill>
              <a:srgbClr val="F6464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1_1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7"/>
          <p:cNvGrpSpPr/>
          <p:nvPr/>
        </p:nvGrpSpPr>
        <p:grpSpPr>
          <a:xfrm>
            <a:off x="-33070" y="4293519"/>
            <a:ext cx="9199142" cy="867218"/>
            <a:chOff x="-22059" y="2981325"/>
            <a:chExt cx="9221273" cy="869304"/>
          </a:xfrm>
        </p:grpSpPr>
        <p:sp>
          <p:nvSpPr>
            <p:cNvPr id="109" name="Google Shape;109;p17"/>
            <p:cNvSpPr/>
            <p:nvPr/>
          </p:nvSpPr>
          <p:spPr>
            <a:xfrm>
              <a:off x="-22059" y="3166185"/>
              <a:ext cx="2982382" cy="683610"/>
            </a:xfrm>
            <a:custGeom>
              <a:avLst/>
              <a:gdLst/>
              <a:ahLst/>
              <a:cxnLst/>
              <a:rect l="l" t="t" r="r" b="b"/>
              <a:pathLst>
                <a:path w="28732" h="6586" extrusionOk="0">
                  <a:moveTo>
                    <a:pt x="3752" y="0"/>
                  </a:moveTo>
                  <a:cubicBezTo>
                    <a:pt x="2383" y="0"/>
                    <a:pt x="1011" y="344"/>
                    <a:pt x="1" y="1152"/>
                  </a:cubicBezTo>
                  <a:lnTo>
                    <a:pt x="1" y="6585"/>
                  </a:lnTo>
                  <a:lnTo>
                    <a:pt x="28643" y="6585"/>
                  </a:lnTo>
                  <a:cubicBezTo>
                    <a:pt x="28716" y="6334"/>
                    <a:pt x="28732" y="6034"/>
                    <a:pt x="28716" y="5710"/>
                  </a:cubicBezTo>
                  <a:cubicBezTo>
                    <a:pt x="28634" y="4607"/>
                    <a:pt x="27775" y="3901"/>
                    <a:pt x="26704" y="3804"/>
                  </a:cubicBezTo>
                  <a:cubicBezTo>
                    <a:pt x="26623" y="3797"/>
                    <a:pt x="26542" y="3794"/>
                    <a:pt x="26461" y="3794"/>
                  </a:cubicBezTo>
                  <a:cubicBezTo>
                    <a:pt x="25245" y="3794"/>
                    <a:pt x="24033" y="4496"/>
                    <a:pt x="22885" y="4777"/>
                  </a:cubicBezTo>
                  <a:cubicBezTo>
                    <a:pt x="21964" y="5008"/>
                    <a:pt x="21026" y="5110"/>
                    <a:pt x="20086" y="5110"/>
                  </a:cubicBezTo>
                  <a:cubicBezTo>
                    <a:pt x="18120" y="5110"/>
                    <a:pt x="16143" y="4665"/>
                    <a:pt x="14289" y="4023"/>
                  </a:cubicBezTo>
                  <a:cubicBezTo>
                    <a:pt x="11516" y="3058"/>
                    <a:pt x="9091" y="1315"/>
                    <a:pt x="6302" y="398"/>
                  </a:cubicBezTo>
                  <a:cubicBezTo>
                    <a:pt x="5519" y="144"/>
                    <a:pt x="4636" y="0"/>
                    <a:pt x="3752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6182266" y="2981325"/>
              <a:ext cx="3016947" cy="869304"/>
            </a:xfrm>
            <a:custGeom>
              <a:avLst/>
              <a:gdLst/>
              <a:ahLst/>
              <a:cxnLst/>
              <a:rect l="l" t="t" r="r" b="b"/>
              <a:pathLst>
                <a:path w="29065" h="8375" extrusionOk="0">
                  <a:moveTo>
                    <a:pt x="23102" y="0"/>
                  </a:moveTo>
                  <a:cubicBezTo>
                    <a:pt x="22237" y="0"/>
                    <a:pt x="21369" y="129"/>
                    <a:pt x="20533" y="379"/>
                  </a:cubicBezTo>
                  <a:cubicBezTo>
                    <a:pt x="19333" y="744"/>
                    <a:pt x="18222" y="1393"/>
                    <a:pt x="17306" y="2244"/>
                  </a:cubicBezTo>
                  <a:cubicBezTo>
                    <a:pt x="16219" y="3233"/>
                    <a:pt x="15425" y="4490"/>
                    <a:pt x="14403" y="5536"/>
                  </a:cubicBezTo>
                  <a:cubicBezTo>
                    <a:pt x="13475" y="6486"/>
                    <a:pt x="12311" y="7187"/>
                    <a:pt x="11000" y="7187"/>
                  </a:cubicBezTo>
                  <a:cubicBezTo>
                    <a:pt x="10810" y="7187"/>
                    <a:pt x="10617" y="7173"/>
                    <a:pt x="10421" y="7142"/>
                  </a:cubicBezTo>
                  <a:cubicBezTo>
                    <a:pt x="9683" y="7028"/>
                    <a:pt x="8970" y="6753"/>
                    <a:pt x="8248" y="6542"/>
                  </a:cubicBezTo>
                  <a:cubicBezTo>
                    <a:pt x="7477" y="6315"/>
                    <a:pt x="6699" y="6153"/>
                    <a:pt x="5896" y="6055"/>
                  </a:cubicBezTo>
                  <a:cubicBezTo>
                    <a:pt x="5599" y="6017"/>
                    <a:pt x="5292" y="5997"/>
                    <a:pt x="4981" y="5997"/>
                  </a:cubicBezTo>
                  <a:cubicBezTo>
                    <a:pt x="3060" y="5997"/>
                    <a:pt x="978" y="6742"/>
                    <a:pt x="1" y="8375"/>
                  </a:cubicBezTo>
                  <a:lnTo>
                    <a:pt x="29040" y="8375"/>
                  </a:lnTo>
                  <a:lnTo>
                    <a:pt x="29040" y="2609"/>
                  </a:lnTo>
                  <a:lnTo>
                    <a:pt x="29064" y="2609"/>
                  </a:lnTo>
                  <a:cubicBezTo>
                    <a:pt x="28643" y="2171"/>
                    <a:pt x="28188" y="1766"/>
                    <a:pt x="27694" y="1409"/>
                  </a:cubicBezTo>
                  <a:cubicBezTo>
                    <a:pt x="26343" y="455"/>
                    <a:pt x="24730" y="0"/>
                    <a:pt x="23102" y="0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69000">
                  <a:srgbClr val="756FD3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1677702" y="1817550"/>
            <a:ext cx="17646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6464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2"/>
          </p:nvPr>
        </p:nvSpPr>
        <p:spPr>
          <a:xfrm>
            <a:off x="1100050" y="2533650"/>
            <a:ext cx="23421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lateral bubbles">
  <p:cSld name="BLANK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8"/>
          <p:cNvGrpSpPr/>
          <p:nvPr/>
        </p:nvGrpSpPr>
        <p:grpSpPr>
          <a:xfrm>
            <a:off x="6516478" y="-11015"/>
            <a:ext cx="2638543" cy="5165579"/>
            <a:chOff x="3930123" y="-11015"/>
            <a:chExt cx="2638543" cy="5165579"/>
          </a:xfrm>
        </p:grpSpPr>
        <p:sp>
          <p:nvSpPr>
            <p:cNvPr id="115" name="Google Shape;115;p18"/>
            <p:cNvSpPr/>
            <p:nvPr/>
          </p:nvSpPr>
          <p:spPr>
            <a:xfrm>
              <a:off x="4898341" y="-11015"/>
              <a:ext cx="1670303" cy="1842900"/>
            </a:xfrm>
            <a:custGeom>
              <a:avLst/>
              <a:gdLst/>
              <a:ahLst/>
              <a:cxnLst/>
              <a:rect l="l" t="t" r="r" b="b"/>
              <a:pathLst>
                <a:path w="16171" h="17842" extrusionOk="0">
                  <a:moveTo>
                    <a:pt x="6609" y="1"/>
                  </a:moveTo>
                  <a:cubicBezTo>
                    <a:pt x="2806" y="2653"/>
                    <a:pt x="0" y="7121"/>
                    <a:pt x="138" y="11459"/>
                  </a:cubicBezTo>
                  <a:cubicBezTo>
                    <a:pt x="232" y="14654"/>
                    <a:pt x="2564" y="17508"/>
                    <a:pt x="5685" y="17508"/>
                  </a:cubicBezTo>
                  <a:cubicBezTo>
                    <a:pt x="6074" y="17508"/>
                    <a:pt x="6475" y="17464"/>
                    <a:pt x="6885" y="17371"/>
                  </a:cubicBezTo>
                  <a:cubicBezTo>
                    <a:pt x="8689" y="16964"/>
                    <a:pt x="10460" y="15780"/>
                    <a:pt x="12350" y="15780"/>
                  </a:cubicBezTo>
                  <a:cubicBezTo>
                    <a:pt x="12568" y="15780"/>
                    <a:pt x="12787" y="15796"/>
                    <a:pt x="13008" y="15830"/>
                  </a:cubicBezTo>
                  <a:cubicBezTo>
                    <a:pt x="14500" y="16057"/>
                    <a:pt x="15311" y="16973"/>
                    <a:pt x="16170" y="17841"/>
                  </a:cubicBezTo>
                  <a:lnTo>
                    <a:pt x="16170" y="1"/>
                  </a:ln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3930123" y="2122589"/>
              <a:ext cx="2638543" cy="3031975"/>
            </a:xfrm>
            <a:custGeom>
              <a:avLst/>
              <a:gdLst/>
              <a:ahLst/>
              <a:cxnLst/>
              <a:rect l="l" t="t" r="r" b="b"/>
              <a:pathLst>
                <a:path w="25545" h="29354" extrusionOk="0">
                  <a:moveTo>
                    <a:pt x="19947" y="1"/>
                  </a:moveTo>
                  <a:cubicBezTo>
                    <a:pt x="18261" y="1"/>
                    <a:pt x="16573" y="439"/>
                    <a:pt x="15132" y="1312"/>
                  </a:cubicBezTo>
                  <a:cubicBezTo>
                    <a:pt x="12294" y="3039"/>
                    <a:pt x="10534" y="6388"/>
                    <a:pt x="10712" y="9705"/>
                  </a:cubicBezTo>
                  <a:cubicBezTo>
                    <a:pt x="10785" y="11043"/>
                    <a:pt x="11150" y="12365"/>
                    <a:pt x="11240" y="13703"/>
                  </a:cubicBezTo>
                  <a:cubicBezTo>
                    <a:pt x="11467" y="16906"/>
                    <a:pt x="9391" y="18179"/>
                    <a:pt x="6658" y="19071"/>
                  </a:cubicBezTo>
                  <a:cubicBezTo>
                    <a:pt x="3576" y="20076"/>
                    <a:pt x="608" y="21260"/>
                    <a:pt x="187" y="24958"/>
                  </a:cubicBezTo>
                  <a:cubicBezTo>
                    <a:pt x="0" y="26507"/>
                    <a:pt x="446" y="28096"/>
                    <a:pt x="1346" y="29353"/>
                  </a:cubicBezTo>
                  <a:lnTo>
                    <a:pt x="25544" y="29353"/>
                  </a:lnTo>
                  <a:lnTo>
                    <a:pt x="25544" y="1871"/>
                  </a:lnTo>
                  <a:cubicBezTo>
                    <a:pt x="25252" y="1644"/>
                    <a:pt x="24944" y="1433"/>
                    <a:pt x="24620" y="1239"/>
                  </a:cubicBezTo>
                  <a:cubicBezTo>
                    <a:pt x="23215" y="412"/>
                    <a:pt x="21582" y="1"/>
                    <a:pt x="19947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85700" y="952208"/>
            <a:ext cx="7761600" cy="18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3000"/>
              <a:buNone/>
              <a:defRPr sz="3000">
                <a:solidFill>
                  <a:srgbClr val="F6464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254401" y="2780125"/>
            <a:ext cx="86241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1_1_1_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0"/>
          <p:cNvGrpSpPr/>
          <p:nvPr/>
        </p:nvGrpSpPr>
        <p:grpSpPr>
          <a:xfrm flipH="1">
            <a:off x="3" y="-11015"/>
            <a:ext cx="2638543" cy="5165579"/>
            <a:chOff x="3930123" y="-11015"/>
            <a:chExt cx="2638543" cy="5165579"/>
          </a:xfrm>
        </p:grpSpPr>
        <p:sp>
          <p:nvSpPr>
            <p:cNvPr id="131" name="Google Shape;131;p20"/>
            <p:cNvSpPr/>
            <p:nvPr/>
          </p:nvSpPr>
          <p:spPr>
            <a:xfrm>
              <a:off x="4898341" y="-11015"/>
              <a:ext cx="1670303" cy="1842900"/>
            </a:xfrm>
            <a:custGeom>
              <a:avLst/>
              <a:gdLst/>
              <a:ahLst/>
              <a:cxnLst/>
              <a:rect l="l" t="t" r="r" b="b"/>
              <a:pathLst>
                <a:path w="16171" h="17842" extrusionOk="0">
                  <a:moveTo>
                    <a:pt x="6609" y="1"/>
                  </a:moveTo>
                  <a:cubicBezTo>
                    <a:pt x="2806" y="2653"/>
                    <a:pt x="0" y="7121"/>
                    <a:pt x="138" y="11459"/>
                  </a:cubicBezTo>
                  <a:cubicBezTo>
                    <a:pt x="232" y="14654"/>
                    <a:pt x="2564" y="17508"/>
                    <a:pt x="5685" y="17508"/>
                  </a:cubicBezTo>
                  <a:cubicBezTo>
                    <a:pt x="6074" y="17508"/>
                    <a:pt x="6475" y="17464"/>
                    <a:pt x="6885" y="17371"/>
                  </a:cubicBezTo>
                  <a:cubicBezTo>
                    <a:pt x="8689" y="16964"/>
                    <a:pt x="10460" y="15780"/>
                    <a:pt x="12350" y="15780"/>
                  </a:cubicBezTo>
                  <a:cubicBezTo>
                    <a:pt x="12568" y="15780"/>
                    <a:pt x="12787" y="15796"/>
                    <a:pt x="13008" y="15830"/>
                  </a:cubicBezTo>
                  <a:cubicBezTo>
                    <a:pt x="14500" y="16057"/>
                    <a:pt x="15311" y="16973"/>
                    <a:pt x="16170" y="17841"/>
                  </a:cubicBezTo>
                  <a:lnTo>
                    <a:pt x="16170" y="1"/>
                  </a:ln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3930123" y="2122589"/>
              <a:ext cx="2638543" cy="3031975"/>
            </a:xfrm>
            <a:custGeom>
              <a:avLst/>
              <a:gdLst/>
              <a:ahLst/>
              <a:cxnLst/>
              <a:rect l="l" t="t" r="r" b="b"/>
              <a:pathLst>
                <a:path w="25545" h="29354" extrusionOk="0">
                  <a:moveTo>
                    <a:pt x="19947" y="1"/>
                  </a:moveTo>
                  <a:cubicBezTo>
                    <a:pt x="18261" y="1"/>
                    <a:pt x="16573" y="439"/>
                    <a:pt x="15132" y="1312"/>
                  </a:cubicBezTo>
                  <a:cubicBezTo>
                    <a:pt x="12294" y="3039"/>
                    <a:pt x="10534" y="6388"/>
                    <a:pt x="10712" y="9705"/>
                  </a:cubicBezTo>
                  <a:cubicBezTo>
                    <a:pt x="10785" y="11043"/>
                    <a:pt x="11150" y="12365"/>
                    <a:pt x="11240" y="13703"/>
                  </a:cubicBezTo>
                  <a:cubicBezTo>
                    <a:pt x="11467" y="16906"/>
                    <a:pt x="9391" y="18179"/>
                    <a:pt x="6658" y="19071"/>
                  </a:cubicBezTo>
                  <a:cubicBezTo>
                    <a:pt x="3576" y="20076"/>
                    <a:pt x="608" y="21260"/>
                    <a:pt x="187" y="24958"/>
                  </a:cubicBezTo>
                  <a:cubicBezTo>
                    <a:pt x="0" y="26507"/>
                    <a:pt x="446" y="28096"/>
                    <a:pt x="1346" y="29353"/>
                  </a:cubicBezTo>
                  <a:lnTo>
                    <a:pt x="25544" y="29353"/>
                  </a:lnTo>
                  <a:lnTo>
                    <a:pt x="25544" y="1871"/>
                  </a:lnTo>
                  <a:cubicBezTo>
                    <a:pt x="25252" y="1644"/>
                    <a:pt x="24944" y="1433"/>
                    <a:pt x="24620" y="1239"/>
                  </a:cubicBezTo>
                  <a:cubicBezTo>
                    <a:pt x="23215" y="412"/>
                    <a:pt x="21582" y="1"/>
                    <a:pt x="19947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0"/>
          <p:cNvSpPr txBox="1">
            <a:spLocks noGrp="1"/>
          </p:cNvSpPr>
          <p:nvPr>
            <p:ph type="subTitle" idx="1"/>
          </p:nvPr>
        </p:nvSpPr>
        <p:spPr>
          <a:xfrm flipH="1">
            <a:off x="5974500" y="1817550"/>
            <a:ext cx="17646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6464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5974652" y="2533650"/>
            <a:ext cx="23421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1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1"/>
          <p:cNvGrpSpPr/>
          <p:nvPr/>
        </p:nvGrpSpPr>
        <p:grpSpPr>
          <a:xfrm>
            <a:off x="5792501" y="-11021"/>
            <a:ext cx="3362552" cy="5165614"/>
            <a:chOff x="5792501" y="-11021"/>
            <a:chExt cx="3362552" cy="5165614"/>
          </a:xfrm>
        </p:grpSpPr>
        <p:sp>
          <p:nvSpPr>
            <p:cNvPr id="137" name="Google Shape;137;p21"/>
            <p:cNvSpPr/>
            <p:nvPr/>
          </p:nvSpPr>
          <p:spPr>
            <a:xfrm>
              <a:off x="8150600" y="-11021"/>
              <a:ext cx="1004381" cy="1108211"/>
            </a:xfrm>
            <a:custGeom>
              <a:avLst/>
              <a:gdLst/>
              <a:ahLst/>
              <a:cxnLst/>
              <a:rect l="l" t="t" r="r" b="b"/>
              <a:pathLst>
                <a:path w="16171" h="17842" extrusionOk="0">
                  <a:moveTo>
                    <a:pt x="6609" y="1"/>
                  </a:moveTo>
                  <a:cubicBezTo>
                    <a:pt x="2806" y="2653"/>
                    <a:pt x="0" y="7121"/>
                    <a:pt x="138" y="11459"/>
                  </a:cubicBezTo>
                  <a:cubicBezTo>
                    <a:pt x="232" y="14654"/>
                    <a:pt x="2564" y="17508"/>
                    <a:pt x="5685" y="17508"/>
                  </a:cubicBezTo>
                  <a:cubicBezTo>
                    <a:pt x="6074" y="17508"/>
                    <a:pt x="6475" y="17464"/>
                    <a:pt x="6885" y="17371"/>
                  </a:cubicBezTo>
                  <a:cubicBezTo>
                    <a:pt x="8689" y="16964"/>
                    <a:pt x="10460" y="15780"/>
                    <a:pt x="12350" y="15780"/>
                  </a:cubicBezTo>
                  <a:cubicBezTo>
                    <a:pt x="12568" y="15780"/>
                    <a:pt x="12787" y="15796"/>
                    <a:pt x="13008" y="15830"/>
                  </a:cubicBezTo>
                  <a:cubicBezTo>
                    <a:pt x="14500" y="16057"/>
                    <a:pt x="15311" y="16973"/>
                    <a:pt x="16170" y="17841"/>
                  </a:cubicBezTo>
                  <a:lnTo>
                    <a:pt x="16170" y="1"/>
                  </a:ln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5792501" y="1290653"/>
              <a:ext cx="3362552" cy="3863940"/>
            </a:xfrm>
            <a:custGeom>
              <a:avLst/>
              <a:gdLst/>
              <a:ahLst/>
              <a:cxnLst/>
              <a:rect l="l" t="t" r="r" b="b"/>
              <a:pathLst>
                <a:path w="25545" h="29354" extrusionOk="0">
                  <a:moveTo>
                    <a:pt x="19947" y="1"/>
                  </a:moveTo>
                  <a:cubicBezTo>
                    <a:pt x="18261" y="1"/>
                    <a:pt x="16573" y="439"/>
                    <a:pt x="15132" y="1312"/>
                  </a:cubicBezTo>
                  <a:cubicBezTo>
                    <a:pt x="12294" y="3039"/>
                    <a:pt x="10534" y="6388"/>
                    <a:pt x="10712" y="9705"/>
                  </a:cubicBezTo>
                  <a:cubicBezTo>
                    <a:pt x="10785" y="11043"/>
                    <a:pt x="11150" y="12365"/>
                    <a:pt x="11240" y="13703"/>
                  </a:cubicBezTo>
                  <a:cubicBezTo>
                    <a:pt x="11467" y="16906"/>
                    <a:pt x="9391" y="18179"/>
                    <a:pt x="6658" y="19071"/>
                  </a:cubicBezTo>
                  <a:cubicBezTo>
                    <a:pt x="3576" y="20076"/>
                    <a:pt x="608" y="21260"/>
                    <a:pt x="187" y="24958"/>
                  </a:cubicBezTo>
                  <a:cubicBezTo>
                    <a:pt x="0" y="26507"/>
                    <a:pt x="446" y="28096"/>
                    <a:pt x="1346" y="29353"/>
                  </a:cubicBezTo>
                  <a:lnTo>
                    <a:pt x="25544" y="29353"/>
                  </a:lnTo>
                  <a:lnTo>
                    <a:pt x="25544" y="1871"/>
                  </a:lnTo>
                  <a:cubicBezTo>
                    <a:pt x="25252" y="1644"/>
                    <a:pt x="24944" y="1433"/>
                    <a:pt x="24620" y="1239"/>
                  </a:cubicBezTo>
                  <a:cubicBezTo>
                    <a:pt x="23215" y="412"/>
                    <a:pt x="21582" y="1"/>
                    <a:pt x="19947" y="1"/>
                  </a:cubicBezTo>
                  <a:close/>
                </a:path>
              </a:pathLst>
            </a:custGeom>
            <a:gradFill>
              <a:gsLst>
                <a:gs pos="0">
                  <a:srgbClr val="674EA7"/>
                </a:gs>
                <a:gs pos="100000">
                  <a:srgbClr val="838FFF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1677702" y="1817550"/>
            <a:ext cx="17646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6464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64646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2"/>
          </p:nvPr>
        </p:nvSpPr>
        <p:spPr>
          <a:xfrm>
            <a:off x="1100050" y="2533650"/>
            <a:ext cx="23421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899" y="627696"/>
            <a:ext cx="776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900" y="1428400"/>
            <a:ext cx="7761600" cy="30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2200"/>
              <a:buFont typeface="Ubuntu Light"/>
              <a:buChar char="⏷"/>
              <a:defRPr sz="22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2000"/>
              <a:buFont typeface="Ubuntu Light"/>
              <a:buChar char="⏷"/>
              <a:defRPr sz="20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800"/>
              <a:buFont typeface="Ubuntu Light"/>
              <a:buChar char="⏷"/>
              <a:defRPr sz="18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600"/>
              <a:buFont typeface="Ubuntu Light"/>
              <a:buChar char="⏷"/>
              <a:defRPr sz="16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500"/>
              <a:buFont typeface="Ubuntu Light"/>
              <a:buChar char="⏷"/>
              <a:defRPr sz="15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400"/>
              <a:buFont typeface="Ubuntu Light"/>
              <a:buChar char="⏷"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Ubuntu Light"/>
              <a:buChar char="⏷"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400"/>
              <a:buFont typeface="Ubuntu Light"/>
              <a:buChar char="⏷"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Ubuntu Light"/>
              <a:buChar char="⏷"/>
              <a:defRPr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60" r:id="rId4"/>
    <p:sldLayoutId id="2147483662" r:id="rId5"/>
    <p:sldLayoutId id="2147483663" r:id="rId6"/>
    <p:sldLayoutId id="2147483664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ctrTitle"/>
          </p:nvPr>
        </p:nvSpPr>
        <p:spPr>
          <a:xfrm>
            <a:off x="1939500" y="1137920"/>
            <a:ext cx="5265000" cy="20406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dirty="0">
                <a:solidFill>
                  <a:schemeClr val="lt1"/>
                </a:solidFill>
              </a:rPr>
              <a:t>Reading Skills</a:t>
            </a:r>
            <a:r>
              <a:rPr lang="en-GB" dirty="0">
                <a:solidFill>
                  <a:schemeClr val="lt1"/>
                </a:solidFill>
              </a:rPr>
              <a:t/>
            </a:r>
            <a:br>
              <a:rPr lang="en-GB" dirty="0">
                <a:solidFill>
                  <a:schemeClr val="lt1"/>
                </a:solidFill>
              </a:rPr>
            </a:br>
            <a:r>
              <a:rPr lang="en-GB" dirty="0" smtClean="0">
                <a:solidFill>
                  <a:schemeClr val="lt1"/>
                </a:solidFill>
              </a:rPr>
              <a:t>Rhyming</a:t>
            </a:r>
            <a:br>
              <a:rPr lang="en-GB" dirty="0" smtClean="0">
                <a:solidFill>
                  <a:schemeClr val="lt1"/>
                </a:solidFill>
              </a:rPr>
            </a:br>
            <a:r>
              <a:rPr lang="en-GB" dirty="0" smtClean="0">
                <a:solidFill>
                  <a:schemeClr val="lt1"/>
                </a:solidFill>
              </a:rPr>
              <a:t>Literary Devices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30877" y="82564"/>
            <a:ext cx="6779412" cy="961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Personification - Activity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867B7-F60F-4A80-A2ED-9FDC3795FACA}"/>
              </a:ext>
            </a:extLst>
          </p:cNvPr>
          <p:cNvSpPr/>
          <p:nvPr/>
        </p:nvSpPr>
        <p:spPr>
          <a:xfrm>
            <a:off x="660120" y="790411"/>
            <a:ext cx="8351800" cy="4287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Find the personification word in the sentences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6C89A-07AF-4E78-BD10-3B9E1834BF2C}"/>
              </a:ext>
            </a:extLst>
          </p:cNvPr>
          <p:cNvSpPr/>
          <p:nvPr/>
        </p:nvSpPr>
        <p:spPr>
          <a:xfrm>
            <a:off x="152120" y="1341121"/>
            <a:ext cx="4419880" cy="37198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The car was suffering and needed some attention.</a:t>
            </a:r>
          </a:p>
          <a:p>
            <a:pPr fontAlgn="base"/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The bread jumped out of the toaster.</a:t>
            </a:r>
          </a:p>
          <a:p>
            <a:pPr fontAlgn="base"/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He was aware that opportunity had come knocking at his door.</a:t>
            </a:r>
          </a:p>
          <a:p>
            <a:pPr fontAlgn="base"/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The wind howled through the forest.</a:t>
            </a:r>
          </a:p>
          <a:p>
            <a:pPr fontAlgn="base"/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Before I knew it, it was midnight, time had crept up on me.</a:t>
            </a:r>
          </a:p>
          <a:p>
            <a:pPr fontAlgn="base"/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i="1" dirty="0">
                <a:solidFill>
                  <a:schemeClr val="tx1"/>
                </a:solidFill>
                <a:latin typeface="Ubuntu" panose="020B0504030602030204" pitchFamily="34" charset="0"/>
              </a:rPr>
              <a:t>The hurricane attacked the city leaving it in ruins.</a:t>
            </a:r>
            <a:endParaRPr lang="en-US" altLang="ko-KR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B1A947-1CF4-4DF2-B113-F3ECE370341A}"/>
              </a:ext>
            </a:extLst>
          </p:cNvPr>
          <p:cNvSpPr/>
          <p:nvPr/>
        </p:nvSpPr>
        <p:spPr>
          <a:xfrm>
            <a:off x="4641209" y="1341120"/>
            <a:ext cx="4419880" cy="3719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The sun glared down from the sky on that hot summers day.</a:t>
            </a:r>
          </a:p>
          <a:p>
            <a:pPr fontAlgn="base"/>
            <a:endParaRPr lang="en-US" sz="1450" dirty="0">
              <a:solidFill>
                <a:schemeClr val="tx1"/>
              </a:solidFill>
            </a:endParaRPr>
          </a:p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My alarm clock loves to disturb me every morning.</a:t>
            </a:r>
          </a:p>
          <a:p>
            <a:pPr fontAlgn="base"/>
            <a:endParaRPr lang="en-US" altLang="ko-KR" sz="145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I can hear Australia calling my name.</a:t>
            </a:r>
          </a:p>
          <a:p>
            <a:pPr fontAlgn="base"/>
            <a:endParaRPr lang="en-US" altLang="ko-KR" sz="145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The avalanche devoured everything that stood in its way.</a:t>
            </a:r>
          </a:p>
          <a:p>
            <a:pPr fontAlgn="base"/>
            <a:endParaRPr lang="en-US" altLang="ko-KR" sz="145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The fire swallowed everything in its path.</a:t>
            </a:r>
          </a:p>
          <a:p>
            <a:pPr fontAlgn="base"/>
            <a:endParaRPr lang="en-US" altLang="ko-KR" sz="145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fontAlgn="base"/>
            <a:r>
              <a:rPr lang="en-US" altLang="ko-KR" sz="1450" i="1" dirty="0">
                <a:solidFill>
                  <a:schemeClr val="tx1"/>
                </a:solidFill>
                <a:latin typeface="Ubuntu" panose="020B0504030602030204" pitchFamily="34" charset="0"/>
              </a:rPr>
              <a:t>I took a speaking exam but I was so nervous that the words left my mind.</a:t>
            </a:r>
            <a:endParaRPr lang="en-US" sz="1450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6CDC7-9C56-465F-8088-2650246C5FC9}"/>
              </a:ext>
            </a:extLst>
          </p:cNvPr>
          <p:cNvSpPr/>
          <p:nvPr/>
        </p:nvSpPr>
        <p:spPr>
          <a:xfrm>
            <a:off x="1361440" y="1513839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068CCD-FCA9-454B-8169-BE340B0B573D}"/>
              </a:ext>
            </a:extLst>
          </p:cNvPr>
          <p:cNvSpPr/>
          <p:nvPr/>
        </p:nvSpPr>
        <p:spPr>
          <a:xfrm>
            <a:off x="1158240" y="2166335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97BEEA-D61D-40F9-BD52-44FB0D0E3880}"/>
              </a:ext>
            </a:extLst>
          </p:cNvPr>
          <p:cNvSpPr/>
          <p:nvPr/>
        </p:nvSpPr>
        <p:spPr>
          <a:xfrm>
            <a:off x="386080" y="2787821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A595FB-01F5-454F-9B85-39CA194965CF}"/>
              </a:ext>
            </a:extLst>
          </p:cNvPr>
          <p:cNvSpPr/>
          <p:nvPr/>
        </p:nvSpPr>
        <p:spPr>
          <a:xfrm>
            <a:off x="1054758" y="3201028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E255C5-42F2-468D-BB4A-1E2C604E4115}"/>
              </a:ext>
            </a:extLst>
          </p:cNvPr>
          <p:cNvSpPr/>
          <p:nvPr/>
        </p:nvSpPr>
        <p:spPr>
          <a:xfrm>
            <a:off x="3637280" y="3614235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AB92E2-C836-4BE3-928E-A7CF20955D2B}"/>
              </a:ext>
            </a:extLst>
          </p:cNvPr>
          <p:cNvSpPr/>
          <p:nvPr/>
        </p:nvSpPr>
        <p:spPr>
          <a:xfrm>
            <a:off x="1492623" y="4296211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FEF587-C801-4789-A939-0ACB2E7D1AF8}"/>
              </a:ext>
            </a:extLst>
          </p:cNvPr>
          <p:cNvSpPr/>
          <p:nvPr/>
        </p:nvSpPr>
        <p:spPr>
          <a:xfrm>
            <a:off x="5445760" y="1487441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3714DD-BF08-401B-B0A9-39A39AF78821}"/>
              </a:ext>
            </a:extLst>
          </p:cNvPr>
          <p:cNvSpPr/>
          <p:nvPr/>
        </p:nvSpPr>
        <p:spPr>
          <a:xfrm>
            <a:off x="5981712" y="2145707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387DCD-EA24-44EA-8394-4853A5CCCCDC}"/>
              </a:ext>
            </a:extLst>
          </p:cNvPr>
          <p:cNvSpPr/>
          <p:nvPr/>
        </p:nvSpPr>
        <p:spPr>
          <a:xfrm>
            <a:off x="6416430" y="2803973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6ABAC7-E9FC-4431-90C1-19324D12404F}"/>
              </a:ext>
            </a:extLst>
          </p:cNvPr>
          <p:cNvSpPr/>
          <p:nvPr/>
        </p:nvSpPr>
        <p:spPr>
          <a:xfrm>
            <a:off x="6126480" y="3255635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03CCE4-950C-425E-BED1-2F093FA33CE6}"/>
              </a:ext>
            </a:extLst>
          </p:cNvPr>
          <p:cNvSpPr/>
          <p:nvPr/>
        </p:nvSpPr>
        <p:spPr>
          <a:xfrm>
            <a:off x="5620583" y="3921385"/>
            <a:ext cx="8694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D35302-C014-44A3-A688-8686C4677400}"/>
              </a:ext>
            </a:extLst>
          </p:cNvPr>
          <p:cNvSpPr/>
          <p:nvPr/>
        </p:nvSpPr>
        <p:spPr>
          <a:xfrm>
            <a:off x="6121790" y="4563655"/>
            <a:ext cx="1274690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1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Hyperbole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7F075C9-E51C-4449-AD82-68A60D85CA51}"/>
              </a:ext>
            </a:extLst>
          </p:cNvPr>
          <p:cNvSpPr txBox="1"/>
          <p:nvPr/>
        </p:nvSpPr>
        <p:spPr>
          <a:xfrm>
            <a:off x="395810" y="1434631"/>
            <a:ext cx="182830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altLang="ko-KR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660120" y="790411"/>
            <a:ext cx="835180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chemeClr val="tx1"/>
                </a:solidFill>
              </a:rPr>
              <a:t>A </a:t>
            </a:r>
            <a:r>
              <a:rPr lang="en-US" altLang="ko-KR" sz="1600" b="1" dirty="0">
                <a:solidFill>
                  <a:schemeClr val="tx1"/>
                </a:solidFill>
              </a:rPr>
              <a:t>hyperbole</a:t>
            </a:r>
            <a:r>
              <a:rPr lang="en-US" altLang="ko-KR" sz="1600" dirty="0">
                <a:solidFill>
                  <a:schemeClr val="tx1"/>
                </a:solidFill>
              </a:rPr>
              <a:t> is a figure of speech in which an overstatement or exaggeration occurs. Normally comparing 2 things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435D36-6C0E-4A5E-A12D-368A665618D5}"/>
              </a:ext>
            </a:extLst>
          </p:cNvPr>
          <p:cNvSpPr/>
          <p:nvPr/>
        </p:nvSpPr>
        <p:spPr>
          <a:xfrm>
            <a:off x="4813120" y="1939714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We were given a mountain of homework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60237A-7D67-46AD-9ED3-68C412A8C358}"/>
              </a:ext>
            </a:extLst>
          </p:cNvPr>
          <p:cNvSpPr/>
          <p:nvPr/>
        </p:nvSpPr>
        <p:spPr>
          <a:xfrm>
            <a:off x="4599392" y="3619997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I am so hungry, I could eat a horse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17" name="Picture 2" descr="FIGURATIVE LANGUAGE REVIEW UNDERSTATEMENT PARADOX HYPERBOLE - ppt ...">
            <a:extLst>
              <a:ext uri="{FF2B5EF4-FFF2-40B4-BE49-F238E27FC236}">
                <a16:creationId xmlns:a16="http://schemas.microsoft.com/office/drawing/2014/main" id="{8364B059-FB0B-4F51-85ED-75F24BAD5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2" b="92448" l="9961" r="94336">
                        <a14:foregroundMark x1="64355" y1="9245" x2="72168" y2="7552"/>
                        <a14:foregroundMark x1="72168" y1="7552" x2="80371" y2="9245"/>
                        <a14:foregroundMark x1="59473" y1="86458" x2="84180" y2="88151"/>
                        <a14:foregroundMark x1="84180" y1="88151" x2="90820" y2="82161"/>
                        <a14:foregroundMark x1="90820" y1="82161" x2="94043" y2="73438"/>
                        <a14:foregroundMark x1="94043" y1="73438" x2="94336" y2="62240"/>
                        <a14:foregroundMark x1="94336" y1="62240" x2="88379" y2="57292"/>
                        <a14:foregroundMark x1="90039" y1="27865" x2="92090" y2="27604"/>
                        <a14:foregroundMark x1="59180" y1="27214" x2="57227" y2="27214"/>
                        <a14:foregroundMark x1="80566" y1="88281" x2="73828" y2="92448"/>
                        <a14:foregroundMark x1="73828" y1="92448" x2="68066" y2="87240"/>
                        <a14:foregroundMark x1="68066" y1="87240" x2="66309" y2="8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3"/>
          <a:stretch/>
        </p:blipFill>
        <p:spPr bwMode="auto">
          <a:xfrm>
            <a:off x="811281" y="1624982"/>
            <a:ext cx="917438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Mountain Stock Illustrations – 56,924 Cartoon Mountain ...">
            <a:extLst>
              <a:ext uri="{FF2B5EF4-FFF2-40B4-BE49-F238E27FC236}">
                <a16:creationId xmlns:a16="http://schemas.microsoft.com/office/drawing/2014/main" id="{BDDDB762-0912-4A56-8332-45B68D11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39" y="1602491"/>
            <a:ext cx="1383030" cy="13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F8FA460-568C-4029-8F2C-60341BE7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8228" r="4963" b="5840"/>
          <a:stretch/>
        </p:blipFill>
        <p:spPr bwMode="auto">
          <a:xfrm>
            <a:off x="1322882" y="3288129"/>
            <a:ext cx="1563999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9182048-4866-4228-9435-16C51FB603E5}"/>
              </a:ext>
            </a:extLst>
          </p:cNvPr>
          <p:cNvGrpSpPr/>
          <p:nvPr/>
        </p:nvGrpSpPr>
        <p:grpSpPr>
          <a:xfrm>
            <a:off x="987906" y="1476470"/>
            <a:ext cx="2643047" cy="3641532"/>
            <a:chOff x="7811007" y="3022475"/>
            <a:chExt cx="2643047" cy="3641532"/>
          </a:xfrm>
        </p:grpSpPr>
        <p:pic>
          <p:nvPicPr>
            <p:cNvPr id="21" name="Picture 2" descr="Read Between the Lines: Hyperboles &amp; Clichés - The Proverbial ...">
              <a:extLst>
                <a:ext uri="{FF2B5EF4-FFF2-40B4-BE49-F238E27FC236}">
                  <a16:creationId xmlns:a16="http://schemas.microsoft.com/office/drawing/2014/main" id="{90FB555C-ACA6-43F8-BAE0-43B4C90B6B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" t="14728" r="-333" b="-14728"/>
            <a:stretch/>
          </p:blipFill>
          <p:spPr bwMode="auto">
            <a:xfrm>
              <a:off x="7811008" y="3022476"/>
              <a:ext cx="2643046" cy="364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ead Between the Lines: Hyperboles &amp; Clichés - The Proverbial ...">
              <a:extLst>
                <a:ext uri="{FF2B5EF4-FFF2-40B4-BE49-F238E27FC236}">
                  <a16:creationId xmlns:a16="http://schemas.microsoft.com/office/drawing/2014/main" id="{C2ACDCF4-753C-4370-BC9E-EDF5C64F30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" t="50322" r="72798" b="40160"/>
            <a:stretch/>
          </p:blipFill>
          <p:spPr bwMode="auto">
            <a:xfrm>
              <a:off x="7811007" y="3022475"/>
              <a:ext cx="1007677" cy="22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9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30877" y="82564"/>
            <a:ext cx="6779412" cy="961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Hyperbole - activity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867B7-F60F-4A80-A2ED-9FDC3795FACA}"/>
              </a:ext>
            </a:extLst>
          </p:cNvPr>
          <p:cNvSpPr/>
          <p:nvPr/>
        </p:nvSpPr>
        <p:spPr>
          <a:xfrm>
            <a:off x="660120" y="790411"/>
            <a:ext cx="8351800" cy="4287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Find the hyperbole in the sentences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6C89A-07AF-4E78-BD10-3B9E1834BF2C}"/>
              </a:ext>
            </a:extLst>
          </p:cNvPr>
          <p:cNvSpPr/>
          <p:nvPr/>
        </p:nvSpPr>
        <p:spPr>
          <a:xfrm>
            <a:off x="152120" y="1341121"/>
            <a:ext cx="4419880" cy="37198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800" dirty="0">
                <a:solidFill>
                  <a:schemeClr val="tx1"/>
                </a:solidFill>
                <a:latin typeface="Ubuntu" panose="020B0604020202020204" charset="0"/>
              </a:rPr>
              <a:t>Have you seen the weather today? It’s raining cats and dogs out there!</a:t>
            </a:r>
          </a:p>
          <a:p>
            <a:endParaRPr lang="en-US" sz="1800" dirty="0">
              <a:solidFill>
                <a:schemeClr val="tx1"/>
              </a:solidFill>
              <a:latin typeface="Ubuntu" panose="020B0604020202020204" charset="0"/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That man is as tall as a house.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This is the worst day of my life.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The shopping cost me a million dollars.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B1A947-1CF4-4DF2-B113-F3ECE370341A}"/>
              </a:ext>
            </a:extLst>
          </p:cNvPr>
          <p:cNvSpPr/>
          <p:nvPr/>
        </p:nvSpPr>
        <p:spPr>
          <a:xfrm>
            <a:off x="4641209" y="1341120"/>
            <a:ext cx="4419880" cy="3719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800" dirty="0">
                <a:solidFill>
                  <a:schemeClr val="tx1"/>
                </a:solidFill>
              </a:rPr>
              <a:t>I have a hundred and one things to do today.</a:t>
            </a:r>
          </a:p>
          <a:p>
            <a:pPr fontAlgn="base"/>
            <a:endParaRPr lang="en-US" sz="1800" dirty="0">
              <a:solidFill>
                <a:schemeClr val="tx1"/>
              </a:solidFill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</a:rPr>
              <a:t>He is as fast as the wind</a:t>
            </a:r>
          </a:p>
          <a:p>
            <a:pPr fontAlgn="base"/>
            <a:endParaRPr lang="en-US" sz="1800" dirty="0">
              <a:solidFill>
                <a:schemeClr val="tx1"/>
              </a:solidFill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</a:rPr>
              <a:t>The man yells as loud as a fire truck</a:t>
            </a:r>
          </a:p>
          <a:p>
            <a:pPr fontAlgn="base"/>
            <a:endParaRPr lang="en-US" sz="1800" dirty="0">
              <a:solidFill>
                <a:schemeClr val="tx1"/>
              </a:solidFill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</a:rPr>
              <a:t>I haven’t eaten </a:t>
            </a:r>
            <a:r>
              <a:rPr lang="en-US" sz="1800" dirty="0" err="1">
                <a:solidFill>
                  <a:schemeClr val="tx1"/>
                </a:solidFill>
              </a:rPr>
              <a:t>ramin</a:t>
            </a:r>
            <a:r>
              <a:rPr lang="en-US" sz="1800" dirty="0">
                <a:solidFill>
                  <a:schemeClr val="tx1"/>
                </a:solidFill>
              </a:rPr>
              <a:t> since forever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6CDC7-9C56-465F-8088-2650246C5FC9}"/>
              </a:ext>
            </a:extLst>
          </p:cNvPr>
          <p:cNvSpPr/>
          <p:nvPr/>
        </p:nvSpPr>
        <p:spPr>
          <a:xfrm>
            <a:off x="1492623" y="2189023"/>
            <a:ext cx="15655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996E9B-B12F-4DE4-BD61-D518030239DB}"/>
              </a:ext>
            </a:extLst>
          </p:cNvPr>
          <p:cNvSpPr/>
          <p:nvPr/>
        </p:nvSpPr>
        <p:spPr>
          <a:xfrm>
            <a:off x="1919343" y="2747181"/>
            <a:ext cx="15655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484998-8B5A-4AEF-A03A-E826084B902C}"/>
              </a:ext>
            </a:extLst>
          </p:cNvPr>
          <p:cNvSpPr/>
          <p:nvPr/>
        </p:nvSpPr>
        <p:spPr>
          <a:xfrm>
            <a:off x="1497255" y="3299853"/>
            <a:ext cx="2129865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8945A9-E012-44CE-AEBA-AD61B87EEFBE}"/>
              </a:ext>
            </a:extLst>
          </p:cNvPr>
          <p:cNvSpPr/>
          <p:nvPr/>
        </p:nvSpPr>
        <p:spPr>
          <a:xfrm>
            <a:off x="1637178" y="3834981"/>
            <a:ext cx="2129865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A96221-3CF9-486E-A6DB-197B62B4AB20}"/>
              </a:ext>
            </a:extLst>
          </p:cNvPr>
          <p:cNvSpPr/>
          <p:nvPr/>
        </p:nvSpPr>
        <p:spPr>
          <a:xfrm>
            <a:off x="6901949" y="3996182"/>
            <a:ext cx="156553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2422D9-009C-43BB-ADC0-002801F22E71}"/>
              </a:ext>
            </a:extLst>
          </p:cNvPr>
          <p:cNvSpPr/>
          <p:nvPr/>
        </p:nvSpPr>
        <p:spPr>
          <a:xfrm>
            <a:off x="6288143" y="3461055"/>
            <a:ext cx="2551057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A823BF-047D-4A07-89CE-19E874A1FC9B}"/>
              </a:ext>
            </a:extLst>
          </p:cNvPr>
          <p:cNvSpPr/>
          <p:nvPr/>
        </p:nvSpPr>
        <p:spPr>
          <a:xfrm>
            <a:off x="5434534" y="2878176"/>
            <a:ext cx="2083866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EB69DC-0D38-402B-967A-B8277A8E9C77}"/>
              </a:ext>
            </a:extLst>
          </p:cNvPr>
          <p:cNvSpPr/>
          <p:nvPr/>
        </p:nvSpPr>
        <p:spPr>
          <a:xfrm>
            <a:off x="5730240" y="2088693"/>
            <a:ext cx="3108960" cy="413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9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Imagery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660120" y="790411"/>
            <a:ext cx="835180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Imagery means to use 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 </a:t>
            </a:r>
            <a:r>
              <a:rPr lang="en-US" alt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show objects, actions, and ideas using our </a:t>
            </a:r>
            <a:r>
              <a:rPr lang="en-US" alt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senses</a:t>
            </a:r>
            <a:endParaRPr lang="en-US" altLang="en-US" sz="700" b="1" dirty="0">
              <a:solidFill>
                <a:schemeClr val="tx1"/>
              </a:solidFill>
            </a:endParaRPr>
          </a:p>
        </p:txBody>
      </p:sp>
      <p:pic>
        <p:nvPicPr>
          <p:cNvPr id="9219" name="Picture 3" descr="The Five Senses and “The First Day of School” – Lead…Learn…Lift">
            <a:extLst>
              <a:ext uri="{FF2B5EF4-FFF2-40B4-BE49-F238E27FC236}">
                <a16:creationId xmlns:a16="http://schemas.microsoft.com/office/drawing/2014/main" id="{F8A268A9-1218-48A1-BC76-CB0477B5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30" y="1461157"/>
            <a:ext cx="3553179" cy="36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Imagery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660120" y="790411"/>
            <a:ext cx="142268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US" altLang="en-US" sz="700" b="1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435D36-6C0E-4A5E-A12D-368A665618D5}"/>
              </a:ext>
            </a:extLst>
          </p:cNvPr>
          <p:cNvSpPr/>
          <p:nvPr/>
        </p:nvSpPr>
        <p:spPr>
          <a:xfrm>
            <a:off x="4836020" y="1718618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weather felt as cold as ice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60237A-7D67-46AD-9ED3-68C412A8C358}"/>
              </a:ext>
            </a:extLst>
          </p:cNvPr>
          <p:cNvSpPr/>
          <p:nvPr/>
        </p:nvSpPr>
        <p:spPr>
          <a:xfrm>
            <a:off x="4836020" y="3301539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baby crawled like an ant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10244" name="Picture 4" descr="Ice, Water, Vapor Quiz | Britannica">
            <a:extLst>
              <a:ext uri="{FF2B5EF4-FFF2-40B4-BE49-F238E27FC236}">
                <a16:creationId xmlns:a16="http://schemas.microsoft.com/office/drawing/2014/main" id="{82C02568-F3E8-4FC9-A3B7-79B5CDFE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" y="1604905"/>
            <a:ext cx="1450391" cy="108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ute girl wearing warm winter clothes. cartoon winter background ...">
            <a:extLst>
              <a:ext uri="{FF2B5EF4-FFF2-40B4-BE49-F238E27FC236}">
                <a16:creationId xmlns:a16="http://schemas.microsoft.com/office/drawing/2014/main" id="{976A0FA6-1839-4886-A39E-D09CBF848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19757" b="6172"/>
          <a:stretch/>
        </p:blipFill>
        <p:spPr bwMode="auto">
          <a:xfrm>
            <a:off x="2082800" y="1483957"/>
            <a:ext cx="1148080" cy="12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ute Baby Boy Crawling Royalty Free Cliparts, Vectors, And Stock ...">
            <a:extLst>
              <a:ext uri="{FF2B5EF4-FFF2-40B4-BE49-F238E27FC236}">
                <a16:creationId xmlns:a16="http://schemas.microsoft.com/office/drawing/2014/main" id="{D002437E-5813-40FB-A847-6270D671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9" y="3198905"/>
            <a:ext cx="1211534" cy="9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nt Png Image Background - Ants Line Cartoon Png - Free ...">
            <a:extLst>
              <a:ext uri="{FF2B5EF4-FFF2-40B4-BE49-F238E27FC236}">
                <a16:creationId xmlns:a16="http://schemas.microsoft.com/office/drawing/2014/main" id="{8CC0C7EB-4858-4701-8297-DDBE049B4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0" t="7496" r="26127" b="21666"/>
          <a:stretch/>
        </p:blipFill>
        <p:spPr bwMode="auto">
          <a:xfrm>
            <a:off x="1945499" y="3061446"/>
            <a:ext cx="1422681" cy="11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8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65632" y="785986"/>
            <a:ext cx="7522464" cy="2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altLang="ko-KR" sz="1800" dirty="0">
              <a:latin typeface="Ubuntu" panose="020B0604020202020204" charset="0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30877" y="82564"/>
            <a:ext cx="6779412" cy="961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Simile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D7655B-CA5F-49C4-AEBA-3B0A60AB7869}"/>
              </a:ext>
            </a:extLst>
          </p:cNvPr>
          <p:cNvSpPr/>
          <p:nvPr/>
        </p:nvSpPr>
        <p:spPr>
          <a:xfrm>
            <a:off x="1055461" y="2684533"/>
            <a:ext cx="2451425" cy="4201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ko-KR" sz="1800" b="1" dirty="0">
                <a:solidFill>
                  <a:schemeClr val="tx1"/>
                </a:solidFill>
              </a:rPr>
              <a:t>Like</a:t>
            </a:r>
            <a:endParaRPr lang="ko-KR" altLang="en-US" sz="1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C8A3C-4AE8-49E0-8D6D-02C5FF5E3C8A}"/>
              </a:ext>
            </a:extLst>
          </p:cNvPr>
          <p:cNvSpPr/>
          <p:nvPr/>
        </p:nvSpPr>
        <p:spPr>
          <a:xfrm>
            <a:off x="5697921" y="2684533"/>
            <a:ext cx="2451425" cy="4201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ko-KR" sz="1800" b="1" dirty="0">
                <a:solidFill>
                  <a:schemeClr val="tx1"/>
                </a:solidFill>
              </a:rPr>
              <a:t>As</a:t>
            </a:r>
            <a:endParaRPr lang="ko-KR" altLang="en-US" sz="1800" b="1" dirty="0">
              <a:solidFill>
                <a:schemeClr val="tx1"/>
              </a:solidFill>
            </a:endParaRPr>
          </a:p>
        </p:txBody>
      </p:sp>
      <p:sp>
        <p:nvSpPr>
          <p:cNvPr id="17" name="Left Arrow 9">
            <a:extLst>
              <a:ext uri="{FF2B5EF4-FFF2-40B4-BE49-F238E27FC236}">
                <a16:creationId xmlns:a16="http://schemas.microsoft.com/office/drawing/2014/main" id="{2B41814C-EED1-46C3-AE63-1A2C1936421F}"/>
              </a:ext>
            </a:extLst>
          </p:cNvPr>
          <p:cNvSpPr/>
          <p:nvPr/>
        </p:nvSpPr>
        <p:spPr>
          <a:xfrm rot="20361111">
            <a:off x="2252501" y="2347794"/>
            <a:ext cx="1261260" cy="1907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18" name="Left Arrow 10">
            <a:extLst>
              <a:ext uri="{FF2B5EF4-FFF2-40B4-BE49-F238E27FC236}">
                <a16:creationId xmlns:a16="http://schemas.microsoft.com/office/drawing/2014/main" id="{793F0D3F-82E8-4B8A-8F8A-03AF4450924E}"/>
              </a:ext>
            </a:extLst>
          </p:cNvPr>
          <p:cNvSpPr/>
          <p:nvPr/>
        </p:nvSpPr>
        <p:spPr>
          <a:xfrm rot="12055937">
            <a:off x="5411623" y="2350550"/>
            <a:ext cx="1261260" cy="1907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57BEA1-68D8-4F15-AF35-94D1882BF7DF}"/>
              </a:ext>
            </a:extLst>
          </p:cNvPr>
          <p:cNvSpPr/>
          <p:nvPr/>
        </p:nvSpPr>
        <p:spPr>
          <a:xfrm>
            <a:off x="3261360" y="1844275"/>
            <a:ext cx="2592863" cy="420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800" b="1" dirty="0">
                <a:solidFill>
                  <a:schemeClr val="bg1"/>
                </a:solidFill>
              </a:rPr>
              <a:t>Examples of similes</a:t>
            </a:r>
            <a:endParaRPr lang="ko-KR" altLang="en-US" sz="1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Similes">
            <a:extLst>
              <a:ext uri="{FF2B5EF4-FFF2-40B4-BE49-F238E27FC236}">
                <a16:creationId xmlns:a16="http://schemas.microsoft.com/office/drawing/2014/main" id="{FBE9AE9F-5DDC-48A3-9485-7931F8D73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47833" r="62270" b="8593"/>
          <a:stretch/>
        </p:blipFill>
        <p:spPr bwMode="auto">
          <a:xfrm>
            <a:off x="6202432" y="3175690"/>
            <a:ext cx="1715608" cy="16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iles">
            <a:extLst>
              <a:ext uri="{FF2B5EF4-FFF2-40B4-BE49-F238E27FC236}">
                <a16:creationId xmlns:a16="http://schemas.microsoft.com/office/drawing/2014/main" id="{A8EA5097-73E8-4AC0-A345-1112FC33C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2" b="99427" l="5473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24" t="42759" r="21506" b="6981"/>
          <a:stretch/>
        </p:blipFill>
        <p:spPr bwMode="auto">
          <a:xfrm>
            <a:off x="1250830" y="3106944"/>
            <a:ext cx="1436451" cy="19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7365AF-6DA1-4666-98B4-0B25FC3EE3A4}"/>
              </a:ext>
            </a:extLst>
          </p:cNvPr>
          <p:cNvSpPr/>
          <p:nvPr/>
        </p:nvSpPr>
        <p:spPr>
          <a:xfrm>
            <a:off x="4841876" y="3524791"/>
            <a:ext cx="1200377" cy="11284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800" b="1" dirty="0">
                <a:solidFill>
                  <a:schemeClr val="bg1"/>
                </a:solidFill>
              </a:rPr>
              <a:t>As sweet </a:t>
            </a:r>
            <a:r>
              <a:rPr lang="en-GB" altLang="ko-KR" sz="1800" b="1" dirty="0">
                <a:solidFill>
                  <a:srgbClr val="FFFF00"/>
                </a:solidFill>
              </a:rPr>
              <a:t>as</a:t>
            </a:r>
            <a:r>
              <a:rPr lang="en-GB" altLang="ko-KR" sz="1800" b="1" dirty="0">
                <a:solidFill>
                  <a:schemeClr val="bg1"/>
                </a:solidFill>
              </a:rPr>
              <a:t> honey</a:t>
            </a:r>
            <a:endParaRPr lang="ko-KR" alt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2F7D7D-5766-4313-9247-11F5C1D44C8B}"/>
              </a:ext>
            </a:extLst>
          </p:cNvPr>
          <p:cNvSpPr/>
          <p:nvPr/>
        </p:nvSpPr>
        <p:spPr>
          <a:xfrm>
            <a:off x="2687281" y="3524791"/>
            <a:ext cx="1200377" cy="11284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800" b="1" dirty="0">
                <a:solidFill>
                  <a:schemeClr val="bg1"/>
                </a:solidFill>
              </a:rPr>
              <a:t>He runs </a:t>
            </a:r>
            <a:r>
              <a:rPr lang="en-GB" altLang="ko-KR" sz="1800" b="1" dirty="0">
                <a:solidFill>
                  <a:srgbClr val="FFFF00"/>
                </a:solidFill>
              </a:rPr>
              <a:t>like</a:t>
            </a:r>
            <a:r>
              <a:rPr lang="en-GB" altLang="ko-KR" sz="1800" b="1" dirty="0">
                <a:solidFill>
                  <a:schemeClr val="bg1"/>
                </a:solidFill>
              </a:rPr>
              <a:t> the wind</a:t>
            </a:r>
            <a:endParaRPr lang="ko-KR" alt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2392EF5-3109-40A9-B1F1-41F8AF173084}"/>
              </a:ext>
            </a:extLst>
          </p:cNvPr>
          <p:cNvSpPr/>
          <p:nvPr/>
        </p:nvSpPr>
        <p:spPr>
          <a:xfrm>
            <a:off x="660120" y="790411"/>
            <a:ext cx="835180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chemeClr val="tx1"/>
                </a:solidFill>
                <a:latin typeface="Ubuntu" panose="020B0604020202020204" charset="0"/>
              </a:rPr>
              <a:t>A</a:t>
            </a:r>
            <a:r>
              <a:rPr lang="en-US" altLang="ko-KR" sz="1600" dirty="0">
                <a:latin typeface="Ubuntu" panose="020B0604020202020204" charset="0"/>
              </a:rPr>
              <a:t> </a:t>
            </a:r>
            <a:r>
              <a:rPr lang="en-US" altLang="ko-KR" sz="1600" dirty="0">
                <a:solidFill>
                  <a:srgbClr val="FF0000"/>
                </a:solidFill>
                <a:latin typeface="Ubuntu" panose="020B0604020202020204" charset="0"/>
              </a:rPr>
              <a:t>simile</a:t>
            </a:r>
            <a:r>
              <a:rPr lang="en-US" altLang="ko-KR" sz="1600" dirty="0">
                <a:latin typeface="Ubuntu" panose="020B0604020202020204" charset="0"/>
              </a:rPr>
              <a:t> </a:t>
            </a:r>
            <a:r>
              <a:rPr lang="en-US" altLang="ko-KR" sz="1600" dirty="0">
                <a:solidFill>
                  <a:schemeClr val="tx1"/>
                </a:solidFill>
                <a:latin typeface="Ubuntu" panose="020B0604020202020204" charset="0"/>
              </a:rPr>
              <a:t>is a form of literary device which is used for comparison using </a:t>
            </a:r>
            <a:r>
              <a:rPr lang="en-US" altLang="ko-KR" sz="1600" dirty="0">
                <a:solidFill>
                  <a:srgbClr val="FF0000"/>
                </a:solidFill>
                <a:latin typeface="Ubuntu" panose="020B0604020202020204" charset="0"/>
              </a:rPr>
              <a:t>like</a:t>
            </a:r>
            <a:r>
              <a:rPr lang="en-US" altLang="ko-KR" sz="1600" dirty="0">
                <a:latin typeface="Ubuntu" panose="020B060402020202020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Ubuntu" panose="020B0604020202020204" charset="0"/>
              </a:rPr>
              <a:t>or</a:t>
            </a:r>
            <a:r>
              <a:rPr lang="en-US" altLang="ko-KR" sz="1600" dirty="0">
                <a:latin typeface="Ubuntu" panose="020B060402020202020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Ubuntu" panose="020B0604020202020204" charset="0"/>
              </a:rPr>
              <a:t>as</a:t>
            </a:r>
            <a:endParaRPr lang="en-US" altLang="ko-KR" sz="1600" dirty="0">
              <a:solidFill>
                <a:schemeClr val="tx1"/>
              </a:solidFill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Simile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660120" y="790411"/>
            <a:ext cx="835180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chemeClr val="tx1"/>
                </a:solidFill>
              </a:rPr>
              <a:t>Examples using </a:t>
            </a:r>
            <a:r>
              <a:rPr lang="en-US" altLang="ko-KR" sz="1600" b="1" dirty="0">
                <a:solidFill>
                  <a:srgbClr val="FF0000"/>
                </a:solidFill>
              </a:rPr>
              <a:t>AS</a:t>
            </a:r>
            <a:r>
              <a:rPr lang="en-US" altLang="ko-KR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dirty="0">
                <a:solidFill>
                  <a:schemeClr val="tx1"/>
                </a:solidFill>
              </a:rPr>
              <a:t> and  </a:t>
            </a:r>
            <a:r>
              <a:rPr lang="en-US" altLang="ko-KR" sz="1600" b="1" dirty="0">
                <a:solidFill>
                  <a:srgbClr val="FF0000"/>
                </a:solidFill>
              </a:rPr>
              <a:t>LIKE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435D36-6C0E-4A5E-A12D-368A665618D5}"/>
              </a:ext>
            </a:extLst>
          </p:cNvPr>
          <p:cNvSpPr/>
          <p:nvPr/>
        </p:nvSpPr>
        <p:spPr>
          <a:xfrm>
            <a:off x="4599392" y="1506655"/>
            <a:ext cx="3797482" cy="377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She can swim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like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a fish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60237A-7D67-46AD-9ED3-68C412A8C358}"/>
              </a:ext>
            </a:extLst>
          </p:cNvPr>
          <p:cNvSpPr/>
          <p:nvPr/>
        </p:nvSpPr>
        <p:spPr>
          <a:xfrm>
            <a:off x="4599392" y="3284717"/>
            <a:ext cx="3797482" cy="377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I feel light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like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a feather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12" name="Picture 2" descr=" ">
            <a:extLst>
              <a:ext uri="{FF2B5EF4-FFF2-40B4-BE49-F238E27FC236}">
                <a16:creationId xmlns:a16="http://schemas.microsoft.com/office/drawing/2014/main" id="{CC3C84A2-BBEB-4F3F-8E8B-94B5C835D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24" b="95609" l="59220" r="94858">
                        <a14:foregroundMark x1="89362" y1="77792" x2="76241" y2="77164"/>
                        <a14:foregroundMark x1="76241" y1="77164" x2="89894" y2="75910"/>
                        <a14:foregroundMark x1="89894" y1="75910" x2="89539" y2="78670"/>
                        <a14:foregroundMark x1="65071" y1="90339" x2="62057" y2="87077"/>
                        <a14:foregroundMark x1="64716" y1="88331" x2="59397" y2="87578"/>
                        <a14:foregroundMark x1="64539" y1="90841" x2="60638" y2="92095"/>
                        <a14:foregroundMark x1="82092" y1="91844" x2="81738" y2="94605"/>
                        <a14:foregroundMark x1="82624" y1="74279" x2="68794" y2="76161"/>
                        <a14:foregroundMark x1="68794" y1="76161" x2="83156" y2="79799"/>
                        <a14:foregroundMark x1="83156" y1="79799" x2="81738" y2="74529"/>
                        <a14:foregroundMark x1="73759" y1="74279" x2="87057" y2="73149"/>
                        <a14:foregroundMark x1="87057" y1="73149" x2="92376" y2="79172"/>
                        <a14:foregroundMark x1="87411" y1="74529" x2="93262" y2="79172"/>
                        <a14:foregroundMark x1="89007" y1="90339" x2="94858" y2="9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81399" r="3711" b="1406"/>
          <a:stretch/>
        </p:blipFill>
        <p:spPr bwMode="auto">
          <a:xfrm>
            <a:off x="334645" y="1762393"/>
            <a:ext cx="1396635" cy="8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HE SECRET - International Swimming Academy">
            <a:extLst>
              <a:ext uri="{FF2B5EF4-FFF2-40B4-BE49-F238E27FC236}">
                <a16:creationId xmlns:a16="http://schemas.microsoft.com/office/drawing/2014/main" id="{5E0A7B0E-D00F-4F63-9F42-34F3D28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52" y="1680741"/>
            <a:ext cx="1781055" cy="9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BE4ED9-36D4-49EA-BD5D-B2898592D48D}"/>
              </a:ext>
            </a:extLst>
          </p:cNvPr>
          <p:cNvSpPr/>
          <p:nvPr/>
        </p:nvSpPr>
        <p:spPr>
          <a:xfrm>
            <a:off x="4599392" y="2166078"/>
            <a:ext cx="3797482" cy="377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She is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as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fast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as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a fish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AE2F44-3781-425E-89BD-153E35A0F642}"/>
              </a:ext>
            </a:extLst>
          </p:cNvPr>
          <p:cNvSpPr/>
          <p:nvPr/>
        </p:nvSpPr>
        <p:spPr>
          <a:xfrm>
            <a:off x="4568912" y="3975513"/>
            <a:ext cx="3797482" cy="377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I feel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as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light </a:t>
            </a:r>
            <a:r>
              <a:rPr lang="en-US" altLang="ko-KR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as</a:t>
            </a:r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 a feather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7174" name="Picture 6" descr="Feather: Anatomy and Function">
            <a:extLst>
              <a:ext uri="{FF2B5EF4-FFF2-40B4-BE49-F238E27FC236}">
                <a16:creationId xmlns:a16="http://schemas.microsoft.com/office/drawing/2014/main" id="{0E111FD1-80D7-43FE-ACFB-563617A1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" y="3115508"/>
            <a:ext cx="1396635" cy="9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athroom floor weight scale Royalty Free Vector Image">
            <a:extLst>
              <a:ext uri="{FF2B5EF4-FFF2-40B4-BE49-F238E27FC236}">
                <a16:creationId xmlns:a16="http://schemas.microsoft.com/office/drawing/2014/main" id="{E2F18E53-B947-4017-A5C7-F3B283736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 bwMode="auto">
          <a:xfrm>
            <a:off x="2369235" y="3217889"/>
            <a:ext cx="1113689" cy="11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t Emilie's Busy Bee 2019–Please Help — St. Emilie's Catholic ...">
            <a:extLst>
              <a:ext uri="{FF2B5EF4-FFF2-40B4-BE49-F238E27FC236}">
                <a16:creationId xmlns:a16="http://schemas.microsoft.com/office/drawing/2014/main" id="{73EF32D5-190D-439F-8213-45B1FCC1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0" y="1506655"/>
            <a:ext cx="3167917" cy="29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5"/>
          <p:cNvSpPr txBox="1">
            <a:spLocks noGrp="1"/>
          </p:cNvSpPr>
          <p:nvPr>
            <p:ph type="title"/>
          </p:nvPr>
        </p:nvSpPr>
        <p:spPr>
          <a:xfrm>
            <a:off x="685700" y="304508"/>
            <a:ext cx="7761600" cy="18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F64646"/>
                </a:solidFill>
              </a:rPr>
              <a:t>Part 2</a:t>
            </a:r>
            <a:endParaRPr sz="1800" b="0" dirty="0">
              <a:solidFill>
                <a:srgbClr val="F64646"/>
              </a:solidFill>
            </a:endParaRPr>
          </a:p>
        </p:txBody>
      </p:sp>
      <p:sp>
        <p:nvSpPr>
          <p:cNvPr id="4" name="Google Shape;756;p45"/>
          <p:cNvSpPr txBox="1">
            <a:spLocks/>
          </p:cNvSpPr>
          <p:nvPr/>
        </p:nvSpPr>
        <p:spPr>
          <a:xfrm>
            <a:off x="3118699" y="2132408"/>
            <a:ext cx="2895601" cy="236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4646"/>
              </a:buClr>
              <a:buSzPts val="22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20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8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6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5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4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400"/>
              </a:buClr>
              <a:buSzPts val="14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Ubuntu Light"/>
              <a:buNone/>
              <a:defRPr sz="1400" b="0" i="0" u="none" strike="noStrike" cap="none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sz="1800" dirty="0"/>
              <a:t>Personal narratives</a:t>
            </a: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ko-KR" sz="800" dirty="0"/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sz="1800" dirty="0"/>
              <a:t>Identifying rhyming from </a:t>
            </a:r>
            <a:r>
              <a:rPr lang="en-US" altLang="ko-KR" sz="1800" b="1" dirty="0">
                <a:solidFill>
                  <a:srgbClr val="FF0000"/>
                </a:solidFill>
              </a:rPr>
              <a:t>The Chase</a:t>
            </a:r>
            <a:endParaRPr lang="en-US" altLang="ko-KR" sz="800" b="1" dirty="0">
              <a:solidFill>
                <a:srgbClr val="FF0000"/>
              </a:solidFill>
            </a:endParaRP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sz="1800" dirty="0"/>
              <a:t>Rhyming examples and deconstruction</a:t>
            </a: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sz="1800" dirty="0"/>
              <a:t>Rhyme 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24265" y="77619"/>
            <a:ext cx="77616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/>
              <a:t>Personal Narratives</a:t>
            </a:r>
            <a:endParaRPr sz="4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4AE1D8-46A6-4165-A2C0-AAEA5C54ACD4}"/>
              </a:ext>
            </a:extLst>
          </p:cNvPr>
          <p:cNvSpPr/>
          <p:nvPr/>
        </p:nvSpPr>
        <p:spPr>
          <a:xfrm>
            <a:off x="3593902" y="902171"/>
            <a:ext cx="1956195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First person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Second Person | What Does 'Second Person' Mean?">
            <a:extLst>
              <a:ext uri="{FF2B5EF4-FFF2-40B4-BE49-F238E27FC236}">
                <a16:creationId xmlns:a16="http://schemas.microsoft.com/office/drawing/2014/main" id="{A72212CC-42D5-4E20-82BB-50C899FC1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524000"/>
            <a:ext cx="5059680" cy="34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cond Person | What Does 'Second Person' Mean?">
            <a:extLst>
              <a:ext uri="{FF2B5EF4-FFF2-40B4-BE49-F238E27FC236}">
                <a16:creationId xmlns:a16="http://schemas.microsoft.com/office/drawing/2014/main" id="{3516BC2D-2A61-4726-AD01-0577D8960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61"/>
          <a:stretch/>
        </p:blipFill>
        <p:spPr bwMode="auto">
          <a:xfrm>
            <a:off x="82234" y="282649"/>
            <a:ext cx="1919286" cy="269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cond Person | What Does 'Second Person' Mean?">
            <a:extLst>
              <a:ext uri="{FF2B5EF4-FFF2-40B4-BE49-F238E27FC236}">
                <a16:creationId xmlns:a16="http://schemas.microsoft.com/office/drawing/2014/main" id="{FCAB9271-13AB-44EE-A1F3-547817DEA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r="35300" b="8584"/>
          <a:stretch/>
        </p:blipFill>
        <p:spPr bwMode="auto">
          <a:xfrm>
            <a:off x="136268" y="2773680"/>
            <a:ext cx="1811218" cy="22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cond Person | What Does 'Second Person' Mean?">
            <a:extLst>
              <a:ext uri="{FF2B5EF4-FFF2-40B4-BE49-F238E27FC236}">
                <a16:creationId xmlns:a16="http://schemas.microsoft.com/office/drawing/2014/main" id="{878F359D-6F39-40AF-AF09-358B21BCB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8"/>
          <a:stretch/>
        </p:blipFill>
        <p:spPr bwMode="auto">
          <a:xfrm>
            <a:off x="7206177" y="1092443"/>
            <a:ext cx="1855589" cy="29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24265" y="77619"/>
            <a:ext cx="77616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/>
              <a:t>Rhyming Devices</a:t>
            </a:r>
            <a:endParaRPr sz="4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17EBA0-15A6-4FD0-83C5-DAB6223F0760}"/>
              </a:ext>
            </a:extLst>
          </p:cNvPr>
          <p:cNvSpPr/>
          <p:nvPr/>
        </p:nvSpPr>
        <p:spPr>
          <a:xfrm>
            <a:off x="627181" y="1167364"/>
            <a:ext cx="1956195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Alliteration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7377A2-49CC-427F-8D06-AC2F69BA0A7D}"/>
              </a:ext>
            </a:extLst>
          </p:cNvPr>
          <p:cNvSpPr/>
          <p:nvPr/>
        </p:nvSpPr>
        <p:spPr>
          <a:xfrm>
            <a:off x="627181" y="3445747"/>
            <a:ext cx="1956195" cy="53038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Rhyme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8CE1E-0788-42B1-AAEC-FFEEE7D65F42}"/>
              </a:ext>
            </a:extLst>
          </p:cNvPr>
          <p:cNvSpPr/>
          <p:nvPr/>
        </p:nvSpPr>
        <p:spPr>
          <a:xfrm>
            <a:off x="2838350" y="1167364"/>
            <a:ext cx="1956195" cy="823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Repetition of the first consonant sound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765FE-7F08-4A69-BC16-EA515A2D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20" y="791129"/>
            <a:ext cx="3749774" cy="1992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2B635-D4FF-47F8-A164-3547BAB18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9" t="10062" r="5857" b="28808"/>
          <a:stretch/>
        </p:blipFill>
        <p:spPr>
          <a:xfrm>
            <a:off x="5049520" y="791129"/>
            <a:ext cx="3749774" cy="199271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FBF411-FEFC-4B93-9C36-EA98A1AE8166}"/>
              </a:ext>
            </a:extLst>
          </p:cNvPr>
          <p:cNvSpPr/>
          <p:nvPr/>
        </p:nvSpPr>
        <p:spPr>
          <a:xfrm>
            <a:off x="2838349" y="3372084"/>
            <a:ext cx="1956195" cy="8239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Repetition of the ending sound. 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F385FF-A03F-4FED-929C-EAF2A3AA0FBC}"/>
              </a:ext>
            </a:extLst>
          </p:cNvPr>
          <p:cNvSpPr/>
          <p:nvPr/>
        </p:nvSpPr>
        <p:spPr>
          <a:xfrm>
            <a:off x="2838348" y="2159751"/>
            <a:ext cx="1956195" cy="4995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</a:rPr>
              <a:t>S</a:t>
            </a:r>
            <a:r>
              <a:rPr lang="en-US" altLang="ko-KR" sz="1600" dirty="0">
                <a:solidFill>
                  <a:schemeClr val="tx1"/>
                </a:solidFill>
              </a:rPr>
              <a:t>ing </a:t>
            </a:r>
            <a:r>
              <a:rPr lang="en-US" altLang="ko-KR" sz="1600" dirty="0">
                <a:solidFill>
                  <a:srgbClr val="FF0000"/>
                </a:solidFill>
              </a:rPr>
              <a:t>s</a:t>
            </a:r>
            <a:r>
              <a:rPr lang="en-US" altLang="ko-KR" sz="1600" dirty="0">
                <a:solidFill>
                  <a:schemeClr val="tx1"/>
                </a:solidFill>
              </a:rPr>
              <a:t>ongs on </a:t>
            </a:r>
            <a:r>
              <a:rPr lang="en-US" altLang="ko-KR" sz="1600" dirty="0">
                <a:solidFill>
                  <a:srgbClr val="FF0000"/>
                </a:solidFill>
              </a:rPr>
              <a:t>S</a:t>
            </a:r>
            <a:r>
              <a:rPr lang="en-US" altLang="ko-KR" sz="1600" dirty="0">
                <a:solidFill>
                  <a:schemeClr val="tx1"/>
                </a:solidFill>
              </a:rPr>
              <a:t>unday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1403B4-191E-4EF7-A00F-8399C98F2C88}"/>
              </a:ext>
            </a:extLst>
          </p:cNvPr>
          <p:cNvSpPr/>
          <p:nvPr/>
        </p:nvSpPr>
        <p:spPr>
          <a:xfrm>
            <a:off x="2838348" y="4292371"/>
            <a:ext cx="1956195" cy="743030"/>
          </a:xfrm>
          <a:prstGeom prst="roundRect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S</a:t>
            </a:r>
            <a:r>
              <a:rPr lang="en-US" altLang="ko-KR" sz="1600" dirty="0">
                <a:solidFill>
                  <a:srgbClr val="FF0000"/>
                </a:solidFill>
              </a:rPr>
              <a:t>ue</a:t>
            </a:r>
            <a:r>
              <a:rPr lang="en-US" altLang="ko-KR" sz="1600" dirty="0">
                <a:solidFill>
                  <a:schemeClr val="tx1"/>
                </a:solidFill>
              </a:rPr>
              <a:t> wanted a bl</a:t>
            </a:r>
            <a:r>
              <a:rPr lang="en-US" altLang="ko-KR" sz="1600" dirty="0">
                <a:solidFill>
                  <a:srgbClr val="FF0000"/>
                </a:solidFill>
              </a:rPr>
              <a:t>ue</a:t>
            </a:r>
            <a:r>
              <a:rPr lang="en-US" altLang="ko-KR" sz="1600" dirty="0">
                <a:solidFill>
                  <a:schemeClr val="tx1"/>
                </a:solidFill>
              </a:rPr>
              <a:t> sh</a:t>
            </a:r>
            <a:r>
              <a:rPr lang="en-US" altLang="ko-KR" sz="1600" dirty="0">
                <a:solidFill>
                  <a:srgbClr val="FF0000"/>
                </a:solidFill>
              </a:rPr>
              <a:t>oe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45C376-6078-44EF-9237-0B75D615A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5" t="79793" r="8222" b="5180"/>
          <a:stretch/>
        </p:blipFill>
        <p:spPr>
          <a:xfrm>
            <a:off x="5049516" y="3909169"/>
            <a:ext cx="3996092" cy="944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F739D6-ABB7-498A-A04B-B4D086781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6" t="9806" r="8222" b="75771"/>
          <a:stretch/>
        </p:blipFill>
        <p:spPr>
          <a:xfrm>
            <a:off x="4917434" y="2899881"/>
            <a:ext cx="4260255" cy="9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833125" y="694404"/>
            <a:ext cx="7761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Content!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526038" y="928202"/>
            <a:ext cx="4105072" cy="3735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Review Literary Devices</a:t>
            </a:r>
          </a:p>
          <a:p>
            <a:pPr marL="628650" lvl="1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Personification</a:t>
            </a:r>
          </a:p>
          <a:p>
            <a:pPr marL="628650" lvl="1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Hyperbole</a:t>
            </a:r>
          </a:p>
          <a:p>
            <a:pPr marL="628650" lvl="1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Imagery</a:t>
            </a:r>
          </a:p>
          <a:p>
            <a:pPr marL="628650" lvl="1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Onomatopoeia</a:t>
            </a:r>
          </a:p>
          <a:p>
            <a:pPr marL="457200" lvl="1" indent="0">
              <a:spcBef>
                <a:spcPts val="800"/>
              </a:spcBef>
            </a:pPr>
            <a:endParaRPr lang="en-GB" altLang="ko-KR" sz="800" dirty="0"/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dirty="0"/>
              <a:t>Rhyming activity</a:t>
            </a:r>
          </a:p>
          <a:p>
            <a:pPr marL="0" indent="0">
              <a:spcBef>
                <a:spcPts val="800"/>
              </a:spcBef>
            </a:pPr>
            <a:r>
              <a:rPr lang="en-GB" altLang="ko-KR" sz="800" b="1" dirty="0"/>
              <a:t>_______________________________________________________________________</a:t>
            </a: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dirty="0"/>
              <a:t>Personal narratives</a:t>
            </a: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ko-KR" sz="800" dirty="0"/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dirty="0"/>
              <a:t>Identifying rhyming from </a:t>
            </a:r>
            <a:r>
              <a:rPr lang="en-US" altLang="ko-KR" b="1" dirty="0">
                <a:solidFill>
                  <a:srgbClr val="FF0000"/>
                </a:solidFill>
              </a:rPr>
              <a:t>The Chase</a:t>
            </a:r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ko-KR" sz="600" b="1" dirty="0"/>
          </a:p>
          <a:p>
            <a:pPr marL="171450" lvl="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ko-KR" dirty="0"/>
              <a:t>Rhyming examples and deconstruction</a:t>
            </a:r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28" y="1173804"/>
            <a:ext cx="4615156" cy="290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195936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The Chase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853300" y="1293398"/>
            <a:ext cx="7731900" cy="32024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</a:rPr>
              <a:t>Identifying Rhymes from the story</a:t>
            </a:r>
          </a:p>
        </p:txBody>
      </p:sp>
    </p:spTree>
    <p:extLst>
      <p:ext uri="{BB962C8B-B14F-4D97-AF65-F5344CB8AC3E}">
        <p14:creationId xmlns:p14="http://schemas.microsoft.com/office/powerpoint/2010/main" val="33930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ED68C-811C-49D1-9A3E-5E53E30B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" y="-164643"/>
            <a:ext cx="4307841" cy="3182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CD707-B84F-4A24-8C1B-D3417F89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368799" y="1818639"/>
            <a:ext cx="4775200" cy="328421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EC58DC4-CCCB-4827-8B97-84DBDDA0312E}"/>
              </a:ext>
            </a:extLst>
          </p:cNvPr>
          <p:cNvSpPr/>
          <p:nvPr/>
        </p:nvSpPr>
        <p:spPr>
          <a:xfrm rot="14289805">
            <a:off x="1114037" y="3205059"/>
            <a:ext cx="1465879" cy="219026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5B8AA6-98FC-435A-94BB-23D4C9487428}"/>
              </a:ext>
            </a:extLst>
          </p:cNvPr>
          <p:cNvCxnSpPr/>
          <p:nvPr/>
        </p:nvCxnSpPr>
        <p:spPr>
          <a:xfrm>
            <a:off x="1259840" y="2684603"/>
            <a:ext cx="26416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637AC-AD57-476E-95A5-92D08C36F7EB}"/>
              </a:ext>
            </a:extLst>
          </p:cNvPr>
          <p:cNvCxnSpPr/>
          <p:nvPr/>
        </p:nvCxnSpPr>
        <p:spPr>
          <a:xfrm>
            <a:off x="2486944" y="2674443"/>
            <a:ext cx="26416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7920B-0673-4E55-A02D-1058644C4E66}"/>
              </a:ext>
            </a:extLst>
          </p:cNvPr>
          <p:cNvCxnSpPr/>
          <p:nvPr/>
        </p:nvCxnSpPr>
        <p:spPr>
          <a:xfrm>
            <a:off x="3645184" y="2999563"/>
            <a:ext cx="26416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1856C1-D00A-4245-9375-30B079257016}"/>
              </a:ext>
            </a:extLst>
          </p:cNvPr>
          <p:cNvSpPr/>
          <p:nvPr/>
        </p:nvSpPr>
        <p:spPr>
          <a:xfrm>
            <a:off x="972621" y="3879478"/>
            <a:ext cx="1956195" cy="530389"/>
          </a:xfrm>
          <a:prstGeom prst="roundRect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Rhyme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3293B0E-9FF6-469F-B944-B2ED14088DF6}"/>
              </a:ext>
            </a:extLst>
          </p:cNvPr>
          <p:cNvSpPr/>
          <p:nvPr/>
        </p:nvSpPr>
        <p:spPr>
          <a:xfrm rot="4394969">
            <a:off x="5937328" y="2913431"/>
            <a:ext cx="2910773" cy="24732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F67363-02D5-4017-A2B6-9C7A118CBA81}"/>
              </a:ext>
            </a:extLst>
          </p:cNvPr>
          <p:cNvSpPr/>
          <p:nvPr/>
        </p:nvSpPr>
        <p:spPr>
          <a:xfrm>
            <a:off x="6093260" y="1161243"/>
            <a:ext cx="1956195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Alliteration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C23737-A8DB-406E-A299-8D72520C01A0}"/>
              </a:ext>
            </a:extLst>
          </p:cNvPr>
          <p:cNvCxnSpPr>
            <a:cxnSpLocks/>
          </p:cNvCxnSpPr>
          <p:nvPr/>
        </p:nvCxnSpPr>
        <p:spPr>
          <a:xfrm>
            <a:off x="7587264" y="4767403"/>
            <a:ext cx="4621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B66166-A37D-438F-A410-2270B87F4058}"/>
              </a:ext>
            </a:extLst>
          </p:cNvPr>
          <p:cNvCxnSpPr>
            <a:cxnSpLocks/>
          </p:cNvCxnSpPr>
          <p:nvPr/>
        </p:nvCxnSpPr>
        <p:spPr>
          <a:xfrm>
            <a:off x="8310880" y="4767403"/>
            <a:ext cx="67846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5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39BFF-99B1-4D21-92C9-A4B00376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08" y="0"/>
            <a:ext cx="4586008" cy="282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2C15D7-90A6-4E6D-9A73-981FCF07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65813" y="2316267"/>
            <a:ext cx="4678187" cy="282723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2E83767-2A2A-4271-9275-BE2855F2975B}"/>
              </a:ext>
            </a:extLst>
          </p:cNvPr>
          <p:cNvSpPr/>
          <p:nvPr/>
        </p:nvSpPr>
        <p:spPr>
          <a:xfrm rot="9563264">
            <a:off x="3895181" y="1713626"/>
            <a:ext cx="2910773" cy="24732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B61072-C0F5-416C-BB05-EEED46701FA7}"/>
              </a:ext>
            </a:extLst>
          </p:cNvPr>
          <p:cNvSpPr/>
          <p:nvPr/>
        </p:nvSpPr>
        <p:spPr>
          <a:xfrm>
            <a:off x="6093260" y="1161243"/>
            <a:ext cx="1956195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Alliteration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C50A6-CA79-4E97-8A72-FF210BB3F5C0}"/>
              </a:ext>
            </a:extLst>
          </p:cNvPr>
          <p:cNvCxnSpPr>
            <a:cxnSpLocks/>
          </p:cNvCxnSpPr>
          <p:nvPr/>
        </p:nvCxnSpPr>
        <p:spPr>
          <a:xfrm>
            <a:off x="2923824" y="2571750"/>
            <a:ext cx="4621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EB1FBF-15DE-4458-8E5C-2164C1096B9A}"/>
              </a:ext>
            </a:extLst>
          </p:cNvPr>
          <p:cNvCxnSpPr>
            <a:cxnSpLocks/>
          </p:cNvCxnSpPr>
          <p:nvPr/>
        </p:nvCxnSpPr>
        <p:spPr>
          <a:xfrm>
            <a:off x="3482624" y="2571750"/>
            <a:ext cx="4621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3198D765-92DB-4E64-BD25-B55C463120E1}"/>
              </a:ext>
            </a:extLst>
          </p:cNvPr>
          <p:cNvSpPr/>
          <p:nvPr/>
        </p:nvSpPr>
        <p:spPr>
          <a:xfrm rot="380451">
            <a:off x="2920895" y="4300851"/>
            <a:ext cx="4834114" cy="214723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C1E418-D2B7-41ED-BB16-2CCB695FC2C2}"/>
              </a:ext>
            </a:extLst>
          </p:cNvPr>
          <p:cNvSpPr/>
          <p:nvPr/>
        </p:nvSpPr>
        <p:spPr>
          <a:xfrm>
            <a:off x="972621" y="3879478"/>
            <a:ext cx="1956195" cy="530389"/>
          </a:xfrm>
          <a:prstGeom prst="roundRect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Rhyme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152EFD-C957-4902-94F9-83FA75EBD40B}"/>
              </a:ext>
            </a:extLst>
          </p:cNvPr>
          <p:cNvCxnSpPr>
            <a:cxnSpLocks/>
          </p:cNvCxnSpPr>
          <p:nvPr/>
        </p:nvCxnSpPr>
        <p:spPr>
          <a:xfrm>
            <a:off x="8049455" y="5062043"/>
            <a:ext cx="5865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EB663A-EBD4-43FE-BFC7-6886A9C2ABE0}"/>
              </a:ext>
            </a:extLst>
          </p:cNvPr>
          <p:cNvCxnSpPr>
            <a:cxnSpLocks/>
          </p:cNvCxnSpPr>
          <p:nvPr/>
        </p:nvCxnSpPr>
        <p:spPr>
          <a:xfrm>
            <a:off x="7785295" y="4808043"/>
            <a:ext cx="5865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9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  <p:bldP spid="8" grpId="1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367F8-80EE-41B0-9EF8-338B04E3D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1998" cy="2801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256DC-9348-4984-B226-DC9C1A1B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262781" y="1955258"/>
            <a:ext cx="5084414" cy="306632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F2D79345-024C-4B73-9254-4D826673998E}"/>
              </a:ext>
            </a:extLst>
          </p:cNvPr>
          <p:cNvSpPr/>
          <p:nvPr/>
        </p:nvSpPr>
        <p:spPr>
          <a:xfrm rot="9563264">
            <a:off x="3536564" y="1450119"/>
            <a:ext cx="4189566" cy="24736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132A42-3A89-496F-BECE-203E443D0DA4}"/>
              </a:ext>
            </a:extLst>
          </p:cNvPr>
          <p:cNvCxnSpPr>
            <a:cxnSpLocks/>
          </p:cNvCxnSpPr>
          <p:nvPr/>
        </p:nvCxnSpPr>
        <p:spPr>
          <a:xfrm>
            <a:off x="4729569" y="4702783"/>
            <a:ext cx="11530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B1CCD9-3866-4456-AFF8-211B0B2A1F6D}"/>
              </a:ext>
            </a:extLst>
          </p:cNvPr>
          <p:cNvCxnSpPr>
            <a:cxnSpLocks/>
          </p:cNvCxnSpPr>
          <p:nvPr/>
        </p:nvCxnSpPr>
        <p:spPr>
          <a:xfrm>
            <a:off x="2453729" y="2551430"/>
            <a:ext cx="13257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5B69218-F902-4175-9FFE-3EBB478F2E68}"/>
              </a:ext>
            </a:extLst>
          </p:cNvPr>
          <p:cNvSpPr/>
          <p:nvPr/>
        </p:nvSpPr>
        <p:spPr>
          <a:xfrm rot="7170960">
            <a:off x="4401131" y="2427748"/>
            <a:ext cx="4189566" cy="24736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180ADE-2512-4CBD-9C69-206D1840AE62}"/>
              </a:ext>
            </a:extLst>
          </p:cNvPr>
          <p:cNvSpPr/>
          <p:nvPr/>
        </p:nvSpPr>
        <p:spPr>
          <a:xfrm>
            <a:off x="7045565" y="428886"/>
            <a:ext cx="1956195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Alliteration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5D130-C9CE-4853-9C61-E0BEC2EA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12781" y="2131515"/>
            <a:ext cx="5031219" cy="3011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11CFA4-20A3-46D3-92FD-365DD9AF8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37760" cy="301198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90D5DC2-1750-4D92-B275-02B1F84F3637}"/>
              </a:ext>
            </a:extLst>
          </p:cNvPr>
          <p:cNvSpPr/>
          <p:nvPr/>
        </p:nvSpPr>
        <p:spPr>
          <a:xfrm rot="19676817">
            <a:off x="2111268" y="3128001"/>
            <a:ext cx="1677278" cy="184908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3AB349-115B-4382-B64B-2E074E8424B5}"/>
              </a:ext>
            </a:extLst>
          </p:cNvPr>
          <p:cNvCxnSpPr>
            <a:cxnSpLocks/>
          </p:cNvCxnSpPr>
          <p:nvPr/>
        </p:nvCxnSpPr>
        <p:spPr>
          <a:xfrm>
            <a:off x="4258407" y="2971346"/>
            <a:ext cx="5865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44DFDF-8FD0-487D-B628-4B3FCE45A134}"/>
              </a:ext>
            </a:extLst>
          </p:cNvPr>
          <p:cNvCxnSpPr>
            <a:cxnSpLocks/>
          </p:cNvCxnSpPr>
          <p:nvPr/>
        </p:nvCxnSpPr>
        <p:spPr>
          <a:xfrm>
            <a:off x="3709767" y="2697026"/>
            <a:ext cx="9841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E6AFEF45-0145-4F99-972A-AB17F142B88F}"/>
              </a:ext>
            </a:extLst>
          </p:cNvPr>
          <p:cNvSpPr/>
          <p:nvPr/>
        </p:nvSpPr>
        <p:spPr>
          <a:xfrm rot="692507">
            <a:off x="2195739" y="4064447"/>
            <a:ext cx="5866811" cy="191079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488DE5-AEF0-4D12-A0E6-87616AEB6E55}"/>
              </a:ext>
            </a:extLst>
          </p:cNvPr>
          <p:cNvSpPr/>
          <p:nvPr/>
        </p:nvSpPr>
        <p:spPr>
          <a:xfrm>
            <a:off x="486275" y="3271168"/>
            <a:ext cx="1956195" cy="530389"/>
          </a:xfrm>
          <a:prstGeom prst="roundRect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Rhyme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1DC3B6-4AEE-489D-A881-B4F8CDEB42BE}"/>
              </a:ext>
            </a:extLst>
          </p:cNvPr>
          <p:cNvCxnSpPr>
            <a:cxnSpLocks/>
          </p:cNvCxnSpPr>
          <p:nvPr/>
        </p:nvCxnSpPr>
        <p:spPr>
          <a:xfrm>
            <a:off x="8022350" y="5113020"/>
            <a:ext cx="5865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185E3-15C8-42FB-A6E5-A876A90E0CD1}"/>
              </a:ext>
            </a:extLst>
          </p:cNvPr>
          <p:cNvCxnSpPr>
            <a:cxnSpLocks/>
          </p:cNvCxnSpPr>
          <p:nvPr/>
        </p:nvCxnSpPr>
        <p:spPr>
          <a:xfrm flipV="1">
            <a:off x="8148320" y="4838700"/>
            <a:ext cx="309543" cy="18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0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3C722-7609-4CF4-9030-401095D9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034209" y="1944164"/>
            <a:ext cx="5109791" cy="30875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E913A-BD66-4560-9DAF-36567D83A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760017" cy="28651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7F3691-2F0F-4646-AC9B-1088F6B4DEA5}"/>
              </a:ext>
            </a:extLst>
          </p:cNvPr>
          <p:cNvCxnSpPr>
            <a:cxnSpLocks/>
          </p:cNvCxnSpPr>
          <p:nvPr/>
        </p:nvCxnSpPr>
        <p:spPr>
          <a:xfrm>
            <a:off x="7306407" y="3855266"/>
            <a:ext cx="6285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94738001-5974-4349-8F9D-49AF5139A61C}"/>
              </a:ext>
            </a:extLst>
          </p:cNvPr>
          <p:cNvSpPr/>
          <p:nvPr/>
        </p:nvSpPr>
        <p:spPr>
          <a:xfrm rot="382156">
            <a:off x="2384071" y="3493644"/>
            <a:ext cx="4889467" cy="234391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8E65FD-9A72-4D04-B049-28F919226EE3}"/>
              </a:ext>
            </a:extLst>
          </p:cNvPr>
          <p:cNvCxnSpPr>
            <a:cxnSpLocks/>
          </p:cNvCxnSpPr>
          <p:nvPr/>
        </p:nvCxnSpPr>
        <p:spPr>
          <a:xfrm>
            <a:off x="8097520" y="4160066"/>
            <a:ext cx="46599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37185E-6948-4D4D-A2DA-CFBF46A0DFD3}"/>
              </a:ext>
            </a:extLst>
          </p:cNvPr>
          <p:cNvSpPr/>
          <p:nvPr/>
        </p:nvSpPr>
        <p:spPr>
          <a:xfrm rot="930163">
            <a:off x="2366443" y="3946495"/>
            <a:ext cx="4569959" cy="253240"/>
          </a:xfrm>
          <a:prstGeom prst="rightArrow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B82EA9-66B6-4446-B0D3-2A644BF187A2}"/>
              </a:ext>
            </a:extLst>
          </p:cNvPr>
          <p:cNvSpPr/>
          <p:nvPr/>
        </p:nvSpPr>
        <p:spPr>
          <a:xfrm>
            <a:off x="648835" y="3121716"/>
            <a:ext cx="1956195" cy="530389"/>
          </a:xfrm>
          <a:prstGeom prst="roundRect">
            <a:avLst/>
          </a:prstGeom>
          <a:solidFill>
            <a:srgbClr val="FFD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Rhyme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7537C-6FC6-4302-9E11-3F96D4C2A8C5}"/>
              </a:ext>
            </a:extLst>
          </p:cNvPr>
          <p:cNvCxnSpPr>
            <a:cxnSpLocks/>
          </p:cNvCxnSpPr>
          <p:nvPr/>
        </p:nvCxnSpPr>
        <p:spPr>
          <a:xfrm>
            <a:off x="7467600" y="4454706"/>
            <a:ext cx="8629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7D1703-3C24-4BF6-B8AF-122744222CF4}"/>
              </a:ext>
            </a:extLst>
          </p:cNvPr>
          <p:cNvCxnSpPr>
            <a:cxnSpLocks/>
          </p:cNvCxnSpPr>
          <p:nvPr/>
        </p:nvCxnSpPr>
        <p:spPr>
          <a:xfrm>
            <a:off x="6356107" y="5031740"/>
            <a:ext cx="75589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E66681BE-2EBD-4BC7-8A16-5B7BB58E8728}"/>
              </a:ext>
            </a:extLst>
          </p:cNvPr>
          <p:cNvSpPr/>
          <p:nvPr/>
        </p:nvSpPr>
        <p:spPr>
          <a:xfrm>
            <a:off x="195115" y="879710"/>
            <a:ext cx="3605297" cy="2239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Now I'm the king of the swingers, the jungle V.I.P </a:t>
            </a:r>
          </a:p>
          <a:p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I reached the top and had to stop </a:t>
            </a:r>
            <a:b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And that's what bothering me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A28B697C-D738-41E7-B2B1-C6117F9371D7}"/>
              </a:ext>
            </a:extLst>
          </p:cNvPr>
          <p:cNvSpPr/>
          <p:nvPr/>
        </p:nvSpPr>
        <p:spPr>
          <a:xfrm>
            <a:off x="5365985" y="879710"/>
            <a:ext cx="3605298" cy="2239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Ooh-bi-doo, I </a:t>
            </a:r>
            <a:r>
              <a:rPr lang="en-US" dirty="0" err="1">
                <a:solidFill>
                  <a:schemeClr val="tx1"/>
                </a:solidFill>
              </a:rPr>
              <a:t>wan'na</a:t>
            </a:r>
            <a:r>
              <a:rPr lang="en-US" dirty="0">
                <a:solidFill>
                  <a:schemeClr val="tx1"/>
                </a:solidFill>
              </a:rPr>
              <a:t> be like you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 want to walk like you, talk like you, too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You see it's true, an ape like me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Can learn to be like you, too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15" y="161925"/>
            <a:ext cx="86821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Ubuntu" panose="020B0604020202020204" charset="0"/>
              </a:rPr>
              <a:t>Rhyming examples and deconstruction</a:t>
            </a:r>
          </a:p>
          <a:p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D4575-2C7C-4B38-AE5F-B97412D16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77" y="3522744"/>
            <a:ext cx="2857500" cy="1571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DB144A-DB54-479A-9DC9-A24F24AA5581}"/>
              </a:ext>
            </a:extLst>
          </p:cNvPr>
          <p:cNvSpPr/>
          <p:nvPr/>
        </p:nvSpPr>
        <p:spPr>
          <a:xfrm>
            <a:off x="5365985" y="879710"/>
            <a:ext cx="3605298" cy="2239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Ooh-bi-doo, I </a:t>
            </a:r>
            <a:r>
              <a:rPr lang="en-US" dirty="0" err="1">
                <a:solidFill>
                  <a:schemeClr val="tx1"/>
                </a:solidFill>
              </a:rPr>
              <a:t>wan'na</a:t>
            </a:r>
            <a:r>
              <a:rPr lang="en-US" dirty="0">
                <a:solidFill>
                  <a:schemeClr val="tx1"/>
                </a:solidFill>
              </a:rPr>
              <a:t> be like you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 want to walk like you, talk like you, too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You see it's true, an ape like me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Can learn to be like you, too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6681BE-2EBD-4BC7-8A16-5B7BB58E8728}"/>
              </a:ext>
            </a:extLst>
          </p:cNvPr>
          <p:cNvSpPr/>
          <p:nvPr/>
        </p:nvSpPr>
        <p:spPr>
          <a:xfrm>
            <a:off x="195115" y="879710"/>
            <a:ext cx="3605297" cy="2239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Now I'm the king of the swingers, the jungle V.I.P </a:t>
            </a:r>
          </a:p>
          <a:p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I reached the </a:t>
            </a:r>
            <a:r>
              <a:rPr lang="en-US" dirty="0">
                <a:solidFill>
                  <a:srgbClr val="FF0000"/>
                </a:solidFill>
                <a:latin typeface="Ubuntu" panose="020B0504030602030204" pitchFamily="34" charset="0"/>
              </a:rPr>
              <a:t>top</a:t>
            </a: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 and had to </a:t>
            </a:r>
            <a:r>
              <a:rPr lang="en-US" dirty="0">
                <a:solidFill>
                  <a:srgbClr val="FF0000"/>
                </a:solidFill>
                <a:latin typeface="Ubuntu" panose="020B0504030602030204" pitchFamily="34" charset="0"/>
              </a:rPr>
              <a:t>stop</a:t>
            </a: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b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Ubuntu" panose="020B0504030602030204" pitchFamily="34" charset="0"/>
              </a:rPr>
              <a:t>And that's what bothering me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A97623-E9A0-4B49-8AAA-DC14FEAAD62A}"/>
              </a:ext>
            </a:extLst>
          </p:cNvPr>
          <p:cNvSpPr/>
          <p:nvPr/>
        </p:nvSpPr>
        <p:spPr>
          <a:xfrm>
            <a:off x="812801" y="3765949"/>
            <a:ext cx="1615440" cy="497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buntu" panose="020B0504030602030204" pitchFamily="34" charset="0"/>
              </a:rPr>
              <a:t>Rhyme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8B697C-D738-41E7-B2B1-C6117F9371D7}"/>
              </a:ext>
            </a:extLst>
          </p:cNvPr>
          <p:cNvSpPr/>
          <p:nvPr/>
        </p:nvSpPr>
        <p:spPr>
          <a:xfrm>
            <a:off x="5365985" y="879710"/>
            <a:ext cx="3605298" cy="2239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Ooh-bi-doo, I </a:t>
            </a:r>
            <a:r>
              <a:rPr lang="en-US" dirty="0" err="1">
                <a:solidFill>
                  <a:schemeClr val="tx1"/>
                </a:solidFill>
              </a:rPr>
              <a:t>wan'na</a:t>
            </a:r>
            <a:r>
              <a:rPr lang="en-US" dirty="0">
                <a:solidFill>
                  <a:schemeClr val="tx1"/>
                </a:solidFill>
              </a:rPr>
              <a:t> be </a:t>
            </a:r>
            <a:r>
              <a:rPr lang="en-US" dirty="0">
                <a:solidFill>
                  <a:srgbClr val="FF0000"/>
                </a:solidFill>
              </a:rPr>
              <a:t>like you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 want to walk </a:t>
            </a:r>
            <a:r>
              <a:rPr lang="en-US" dirty="0">
                <a:solidFill>
                  <a:srgbClr val="FF0000"/>
                </a:solidFill>
              </a:rPr>
              <a:t>like you</a:t>
            </a:r>
            <a:r>
              <a:rPr lang="en-US" dirty="0">
                <a:solidFill>
                  <a:schemeClr val="tx1"/>
                </a:solidFill>
              </a:rPr>
              <a:t>, talk </a:t>
            </a:r>
            <a:r>
              <a:rPr lang="en-US" dirty="0">
                <a:solidFill>
                  <a:srgbClr val="FF0000"/>
                </a:solidFill>
              </a:rPr>
              <a:t>like you</a:t>
            </a:r>
            <a:r>
              <a:rPr lang="en-US" dirty="0">
                <a:solidFill>
                  <a:schemeClr val="tx1"/>
                </a:solidFill>
              </a:rPr>
              <a:t>, too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You see it's true, an ape like me </a:t>
            </a:r>
          </a:p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Can learn to be </a:t>
            </a:r>
            <a:r>
              <a:rPr lang="en-US" dirty="0">
                <a:solidFill>
                  <a:srgbClr val="FF0000"/>
                </a:solidFill>
              </a:rPr>
              <a:t>like you</a:t>
            </a:r>
            <a:r>
              <a:rPr lang="en-US" dirty="0">
                <a:solidFill>
                  <a:schemeClr val="tx1"/>
                </a:solidFill>
              </a:rPr>
              <a:t>, too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928F2D-9518-4B2D-BA3D-472B0EC14928}"/>
              </a:ext>
            </a:extLst>
          </p:cNvPr>
          <p:cNvSpPr/>
          <p:nvPr/>
        </p:nvSpPr>
        <p:spPr>
          <a:xfrm>
            <a:off x="6604001" y="3517029"/>
            <a:ext cx="1615440" cy="497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buntu" panose="020B0504030602030204" pitchFamily="34" charset="0"/>
              </a:rPr>
              <a:t>Repetition and Rhyme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03945" y="19224"/>
            <a:ext cx="7761600" cy="868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/>
              <a:t>Rhyming Activity – Get ready</a:t>
            </a:r>
            <a:endParaRPr sz="4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1C3988-AB59-4F2E-85D3-392C2BA40CDC}"/>
              </a:ext>
            </a:extLst>
          </p:cNvPr>
          <p:cNvSpPr/>
          <p:nvPr/>
        </p:nvSpPr>
        <p:spPr>
          <a:xfrm>
            <a:off x="261352" y="888052"/>
            <a:ext cx="8598168" cy="6562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Create a sentence with 1 literary device </a:t>
            </a: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Ubuntu Light"/>
                <a:ea typeface="Ubuntu Light"/>
                <a:cs typeface="Ubuntu Light"/>
                <a:sym typeface="Ubuntu Light"/>
              </a:rPr>
              <a:t>(simile, personification, hyperbole, imagery, onomatopoeia)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91F814-6999-45DF-943C-00A3CA482658}"/>
              </a:ext>
            </a:extLst>
          </p:cNvPr>
          <p:cNvSpPr/>
          <p:nvPr/>
        </p:nvSpPr>
        <p:spPr>
          <a:xfrm>
            <a:off x="261352" y="1731332"/>
            <a:ext cx="8598168" cy="1519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Prompt picture (do one </a:t>
            </a:r>
            <a:r>
              <a:rPr lang="en-US" sz="1600" dirty="0" smtClean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together)</a:t>
            </a: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Then change the sentence to rhyme, with the same ending sound “</a:t>
            </a:r>
            <a:r>
              <a:rPr lang="en-US" sz="1600" dirty="0" err="1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e.g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 bite, kite </a:t>
            </a:r>
            <a:r>
              <a:rPr lang="en-US" sz="1600" dirty="0" err="1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etc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D350B-BC9C-41F4-B90E-68D086C4E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247" y="3402804"/>
            <a:ext cx="2703505" cy="17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1026160" y="565299"/>
            <a:ext cx="8055465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dirty="0"/>
              <a:t>Example –Changing to Alliteration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87B60-EE65-42F3-A406-54EE66C6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71" y="2052319"/>
            <a:ext cx="2422144" cy="21228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CD441A-6EBF-4E11-8278-3F5E7FD1B053}"/>
              </a:ext>
            </a:extLst>
          </p:cNvPr>
          <p:cNvSpPr/>
          <p:nvPr/>
        </p:nvSpPr>
        <p:spPr>
          <a:xfrm>
            <a:off x="597406" y="2271608"/>
            <a:ext cx="2653793" cy="14367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The pig called </a:t>
            </a:r>
            <a:r>
              <a:rPr lang="en-US" sz="1600" dirty="0" err="1" smtClean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Jakie</a:t>
            </a:r>
            <a:r>
              <a:rPr lang="en-US" sz="1600" dirty="0" smtClean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decided she wanted to jump inside the jelly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FDCF7-437A-493A-A404-095288D178AC}"/>
              </a:ext>
            </a:extLst>
          </p:cNvPr>
          <p:cNvSpPr/>
          <p:nvPr/>
        </p:nvSpPr>
        <p:spPr>
          <a:xfrm>
            <a:off x="6521305" y="2644354"/>
            <a:ext cx="2560320" cy="691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 err="1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Jakie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 Jumped in the jar of jelly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D6A5320-BDFE-4233-A118-4F75E5FCF3E5}"/>
              </a:ext>
            </a:extLst>
          </p:cNvPr>
          <p:cNvSpPr/>
          <p:nvPr/>
        </p:nvSpPr>
        <p:spPr>
          <a:xfrm rot="3288467">
            <a:off x="5449809" y="1884140"/>
            <a:ext cx="1350462" cy="4268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6AC39E-338B-452A-8A62-079040B50119}"/>
              </a:ext>
            </a:extLst>
          </p:cNvPr>
          <p:cNvSpPr/>
          <p:nvPr/>
        </p:nvSpPr>
        <p:spPr>
          <a:xfrm>
            <a:off x="3818127" y="1432409"/>
            <a:ext cx="2034033" cy="2847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Alliteration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97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138849" y="72590"/>
            <a:ext cx="8055465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/>
              <a:t>Example – Rhyming</a:t>
            </a:r>
            <a:endParaRPr sz="4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8B9C0F-FB57-468E-B9D8-0D70DD9F0A0B}"/>
              </a:ext>
            </a:extLst>
          </p:cNvPr>
          <p:cNvSpPr/>
          <p:nvPr/>
        </p:nvSpPr>
        <p:spPr>
          <a:xfrm>
            <a:off x="1625600" y="2249624"/>
            <a:ext cx="1182244" cy="421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Be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02EAE0-2BA7-4A1B-A95E-5E3C957B8C1E}"/>
              </a:ext>
            </a:extLst>
          </p:cNvPr>
          <p:cNvSpPr/>
          <p:nvPr/>
        </p:nvSpPr>
        <p:spPr>
          <a:xfrm>
            <a:off x="1625600" y="3118080"/>
            <a:ext cx="1182244" cy="421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Me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4338" name="Picture 2" descr="Big frogs, little frogs, big logs,... - Frog on a log in a bog ...">
            <a:extLst>
              <a:ext uri="{FF2B5EF4-FFF2-40B4-BE49-F238E27FC236}">
                <a16:creationId xmlns:a16="http://schemas.microsoft.com/office/drawing/2014/main" id="{897880F1-4DE2-424C-910C-DBF0E8E8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84" y="2056173"/>
            <a:ext cx="2545614" cy="254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E2B13D-7FF0-40D7-89B4-83AEC93B6734}"/>
              </a:ext>
            </a:extLst>
          </p:cNvPr>
          <p:cNvSpPr/>
          <p:nvPr/>
        </p:nvSpPr>
        <p:spPr>
          <a:xfrm>
            <a:off x="570802" y="1111270"/>
            <a:ext cx="3291840" cy="421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Gathering ideas for rhyming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8A1637-E8C0-4CD6-BC2A-4CDAF8B09497}"/>
              </a:ext>
            </a:extLst>
          </p:cNvPr>
          <p:cNvSpPr/>
          <p:nvPr/>
        </p:nvSpPr>
        <p:spPr>
          <a:xfrm>
            <a:off x="570802" y="1615300"/>
            <a:ext cx="3291840" cy="2541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Think of descriptive words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8DB582-02F7-444E-B5B6-58266191220D}"/>
              </a:ext>
            </a:extLst>
          </p:cNvPr>
          <p:cNvSpPr/>
          <p:nvPr/>
        </p:nvSpPr>
        <p:spPr>
          <a:xfrm>
            <a:off x="5855829" y="1404399"/>
            <a:ext cx="3145931" cy="36665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I saw a little frog,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cuter than can be,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sitting on a log,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And I’m sure he croaked at me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0B21A5-235E-49A0-AB6F-1D7953EC80F8}"/>
              </a:ext>
            </a:extLst>
          </p:cNvPr>
          <p:cNvSpPr/>
          <p:nvPr/>
        </p:nvSpPr>
        <p:spPr>
          <a:xfrm>
            <a:off x="123762" y="3118080"/>
            <a:ext cx="1182244" cy="421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Frog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5C743A-61F1-45C9-9C5D-B82D3B9DC064}"/>
              </a:ext>
            </a:extLst>
          </p:cNvPr>
          <p:cNvSpPr/>
          <p:nvPr/>
        </p:nvSpPr>
        <p:spPr>
          <a:xfrm>
            <a:off x="123762" y="2249624"/>
            <a:ext cx="1182244" cy="421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Log</a:t>
            </a:r>
            <a:endParaRPr lang="en-US" sz="1600" dirty="0">
              <a:solidFill>
                <a:srgbClr val="FF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8A3C4B-A765-47A2-BC27-A881D1F7CA8B}"/>
              </a:ext>
            </a:extLst>
          </p:cNvPr>
          <p:cNvSpPr/>
          <p:nvPr/>
        </p:nvSpPr>
        <p:spPr>
          <a:xfrm>
            <a:off x="5855828" y="1389070"/>
            <a:ext cx="3145931" cy="36665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I saw a little frog,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cuter than can </a:t>
            </a:r>
            <a:r>
              <a:rPr lang="en-US" sz="1600" dirty="0">
                <a:solidFill>
                  <a:srgbClr val="FF0000"/>
                </a:solidFill>
                <a:latin typeface="Ubuntu Light"/>
                <a:ea typeface="Ubuntu Light"/>
                <a:cs typeface="Ubuntu Light"/>
                <a:sym typeface="Ubuntu Light"/>
              </a:rPr>
              <a:t>be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sitting on a log,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And I’m sure he croaked at </a:t>
            </a:r>
            <a:r>
              <a:rPr lang="en-US" sz="1600" dirty="0">
                <a:solidFill>
                  <a:srgbClr val="FF0000"/>
                </a:solidFill>
                <a:latin typeface="Ubuntu Light"/>
                <a:ea typeface="Ubuntu Light"/>
                <a:cs typeface="Ubuntu Light"/>
                <a:sym typeface="Ubuntu Light"/>
              </a:rPr>
              <a:t>me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D03154-0073-409A-B837-3B984D0B7592}"/>
              </a:ext>
            </a:extLst>
          </p:cNvPr>
          <p:cNvSpPr/>
          <p:nvPr/>
        </p:nvSpPr>
        <p:spPr>
          <a:xfrm>
            <a:off x="5855828" y="1396734"/>
            <a:ext cx="3145931" cy="36665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I saw a little </a:t>
            </a:r>
            <a:r>
              <a:rPr lang="en-US" sz="1600" dirty="0">
                <a:solidFill>
                  <a:srgbClr val="FFFF00"/>
                </a:solidFill>
                <a:latin typeface="Ubuntu Light"/>
                <a:ea typeface="Ubuntu Light"/>
                <a:cs typeface="Ubuntu Light"/>
                <a:sym typeface="Ubuntu Light"/>
              </a:rPr>
              <a:t>frog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cuter than can </a:t>
            </a:r>
            <a:r>
              <a:rPr lang="en-US" sz="1600" dirty="0">
                <a:solidFill>
                  <a:srgbClr val="FF0000"/>
                </a:solidFill>
                <a:latin typeface="Ubuntu Light"/>
                <a:ea typeface="Ubuntu Light"/>
                <a:cs typeface="Ubuntu Light"/>
                <a:sym typeface="Ubuntu Light"/>
              </a:rPr>
              <a:t>be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He was sitting on a </a:t>
            </a:r>
            <a:r>
              <a:rPr lang="en-US" sz="1600" dirty="0">
                <a:solidFill>
                  <a:srgbClr val="FFFF00"/>
                </a:solidFill>
                <a:latin typeface="Ubuntu Light"/>
                <a:ea typeface="Ubuntu Light"/>
                <a:cs typeface="Ubuntu Light"/>
                <a:sym typeface="Ubuntu Light"/>
              </a:rPr>
              <a:t>log</a:t>
            </a: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,</a:t>
            </a:r>
          </a:p>
          <a:p>
            <a:pPr lvl="0" algn="ctr">
              <a:spcBef>
                <a:spcPts val="600"/>
              </a:spcBef>
            </a:pPr>
            <a:endParaRPr lang="en-US" sz="16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And I’m sure he croaked at </a:t>
            </a:r>
            <a:r>
              <a:rPr lang="en-US" sz="1600" dirty="0">
                <a:solidFill>
                  <a:srgbClr val="FF0000"/>
                </a:solidFill>
                <a:latin typeface="Ubuntu Light"/>
                <a:ea typeface="Ubuntu Light"/>
                <a:cs typeface="Ubuntu Light"/>
                <a:sym typeface="Ubuntu Light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38359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5"/>
          <p:cNvSpPr txBox="1">
            <a:spLocks noGrp="1"/>
          </p:cNvSpPr>
          <p:nvPr>
            <p:ph type="title"/>
          </p:nvPr>
        </p:nvSpPr>
        <p:spPr>
          <a:xfrm>
            <a:off x="685650" y="-616898"/>
            <a:ext cx="7761600" cy="182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F64646"/>
                </a:solidFill>
              </a:rPr>
              <a:t>Part 1</a:t>
            </a:r>
            <a:endParaRPr sz="1800" b="0" dirty="0">
              <a:solidFill>
                <a:srgbClr val="F64646"/>
              </a:solidFill>
            </a:endParaRPr>
          </a:p>
        </p:txBody>
      </p:sp>
      <p:sp>
        <p:nvSpPr>
          <p:cNvPr id="756" name="Google Shape;756;p45"/>
          <p:cNvSpPr txBox="1">
            <a:spLocks noGrp="1"/>
          </p:cNvSpPr>
          <p:nvPr>
            <p:ph type="subTitle" idx="1"/>
          </p:nvPr>
        </p:nvSpPr>
        <p:spPr>
          <a:xfrm>
            <a:off x="3118649" y="1390062"/>
            <a:ext cx="2895601" cy="236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sz="1800" dirty="0"/>
              <a:t>Review Literary Devices</a:t>
            </a:r>
          </a:p>
          <a:p>
            <a:pPr marL="628650" lvl="1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sz="1800" dirty="0"/>
              <a:t>Personification</a:t>
            </a:r>
          </a:p>
          <a:p>
            <a:pPr marL="628650" lvl="1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sz="1800" dirty="0"/>
              <a:t>Hyperbole</a:t>
            </a:r>
          </a:p>
          <a:p>
            <a:pPr marL="628650" lvl="1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sz="1800" dirty="0"/>
              <a:t>Imagery</a:t>
            </a:r>
          </a:p>
          <a:p>
            <a:pPr marL="628650" lvl="1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ko-KR" sz="1800" dirty="0"/>
              <a:t>Onomatopoeia</a:t>
            </a:r>
          </a:p>
        </p:txBody>
      </p:sp>
    </p:spTree>
    <p:extLst>
      <p:ext uri="{BB962C8B-B14F-4D97-AF65-F5344CB8AC3E}">
        <p14:creationId xmlns:p14="http://schemas.microsoft.com/office/powerpoint/2010/main" val="37790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138849" y="72590"/>
            <a:ext cx="8055465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dirty="0"/>
              <a:t>Try to create a Rhyming sentence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A4BC3-74C4-43F0-B186-E4D06B43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1" t="59110" r="3524" b="7874"/>
          <a:stretch/>
        </p:blipFill>
        <p:spPr>
          <a:xfrm>
            <a:off x="4897120" y="2479040"/>
            <a:ext cx="2570480" cy="24570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FF1CB0-099A-4859-9B13-2516E08B1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05" t="15683" r="29428"/>
          <a:stretch/>
        </p:blipFill>
        <p:spPr>
          <a:xfrm>
            <a:off x="1743710" y="913023"/>
            <a:ext cx="3068320" cy="41578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CD128-5A57-4CCD-BC0C-4413306D7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42" t="-5333" r="78371" b="70857"/>
          <a:stretch/>
        </p:blipFill>
        <p:spPr>
          <a:xfrm>
            <a:off x="4726940" y="626509"/>
            <a:ext cx="1998980" cy="19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138849" y="72590"/>
            <a:ext cx="8055465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dirty="0"/>
              <a:t>Try to create a Rhyming sentence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F6350-9765-424C-84F0-B76AC763F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63" r="90000">
                        <a14:foregroundMark x1="11765" y1="41697" x2="7647" y2="69758"/>
                        <a14:foregroundMark x1="12510" y1="58091" x2="4863" y2="59485"/>
                        <a14:foregroundMark x1="33216" y1="55727" x2="36039" y2="54939"/>
                      </a14:backgroundRemoval>
                    </a14:imgEffect>
                  </a14:imgLayer>
                </a14:imgProps>
              </a:ext>
            </a:extLst>
          </a:blip>
          <a:srcRect t="30636" r="60128" b="18598"/>
          <a:stretch/>
        </p:blipFill>
        <p:spPr>
          <a:xfrm>
            <a:off x="1077191" y="1242344"/>
            <a:ext cx="1909849" cy="3146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DE457-3780-45B4-8D9B-FACCE5DA3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57" t="22784" r="16672" b="60375"/>
          <a:stretch/>
        </p:blipFill>
        <p:spPr>
          <a:xfrm>
            <a:off x="3623354" y="1824223"/>
            <a:ext cx="3780282" cy="15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 dirty="0"/>
              <a:t>Literary Devices</a:t>
            </a:r>
            <a:endParaRPr dirty="0"/>
          </a:p>
        </p:txBody>
      </p:sp>
      <p:sp>
        <p:nvSpPr>
          <p:cNvPr id="215" name="Google Shape;215;p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/>
              <a:t>A</a:t>
            </a:r>
            <a:r>
              <a:rPr lang="es" sz="1600" dirty="0"/>
              <a:t> technique used by a writer to add effect or interest to a story</a:t>
            </a:r>
            <a:endParaRPr dirty="0"/>
          </a:p>
        </p:txBody>
      </p:sp>
      <p:pic>
        <p:nvPicPr>
          <p:cNvPr id="1026" name="Picture 2" descr="https://literary-devices.com/wp-content/uploads/2018/12/icon-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8" b="93319" l="4593" r="94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81" y="3311560"/>
            <a:ext cx="1831940" cy="18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erary term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6"/>
          <a:stretch/>
        </p:blipFill>
        <p:spPr bwMode="auto">
          <a:xfrm>
            <a:off x="2176819" y="119846"/>
            <a:ext cx="4779264" cy="17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Onomatopoeia</a:t>
            </a:r>
            <a:r>
              <a:rPr lang="ko-KR" altLang="en-US" sz="4000" dirty="0">
                <a:solidFill>
                  <a:srgbClr val="FF0000"/>
                </a:solidFill>
              </a:rPr>
              <a:t/>
            </a:r>
            <a:br>
              <a:rPr lang="ko-KR" altLang="en-US" sz="4000" dirty="0">
                <a:solidFill>
                  <a:srgbClr val="FF0000"/>
                </a:solidFill>
              </a:rPr>
            </a:b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402568" y="1885555"/>
            <a:ext cx="1828309" cy="4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b="1" dirty="0">
                <a:solidFill>
                  <a:srgbClr val="FF0000"/>
                </a:solidFill>
              </a:rPr>
              <a:t>Splash</a:t>
            </a:r>
            <a:r>
              <a:rPr lang="en-US" altLang="ko-KR" dirty="0"/>
              <a:t>!, the water soaked the man.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951AB4-9F41-491B-8DB4-CD7B72852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/>
          <a:stretch/>
        </p:blipFill>
        <p:spPr bwMode="auto">
          <a:xfrm>
            <a:off x="2230877" y="1438959"/>
            <a:ext cx="4676071" cy="37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6A9389-9483-4D91-821E-F91BC9D10D2A}"/>
              </a:ext>
            </a:extLst>
          </p:cNvPr>
          <p:cNvSpPr/>
          <p:nvPr/>
        </p:nvSpPr>
        <p:spPr>
          <a:xfrm>
            <a:off x="3180080" y="2499360"/>
            <a:ext cx="6096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104B24-3AC7-45A3-AC0F-FCACDE871A19}"/>
              </a:ext>
            </a:extLst>
          </p:cNvPr>
          <p:cNvSpPr/>
          <p:nvPr/>
        </p:nvSpPr>
        <p:spPr>
          <a:xfrm>
            <a:off x="5953760" y="1605280"/>
            <a:ext cx="39624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39D859-D4B7-4202-BA66-41AB86F547C4}"/>
              </a:ext>
            </a:extLst>
          </p:cNvPr>
          <p:cNvSpPr/>
          <p:nvPr/>
        </p:nvSpPr>
        <p:spPr>
          <a:xfrm>
            <a:off x="3591560" y="3576320"/>
            <a:ext cx="39624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8A377B-0E91-495D-B0FD-166367E3FEED}"/>
              </a:ext>
            </a:extLst>
          </p:cNvPr>
          <p:cNvSpPr/>
          <p:nvPr/>
        </p:nvSpPr>
        <p:spPr>
          <a:xfrm>
            <a:off x="5953760" y="3018789"/>
            <a:ext cx="39624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E9992-8FD1-4374-9D2E-EEE2707E5499}"/>
              </a:ext>
            </a:extLst>
          </p:cNvPr>
          <p:cNvSpPr/>
          <p:nvPr/>
        </p:nvSpPr>
        <p:spPr>
          <a:xfrm>
            <a:off x="5130800" y="4476900"/>
            <a:ext cx="731520" cy="2576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1F49245-7768-41A2-A5C8-9C6709C799E4}"/>
              </a:ext>
            </a:extLst>
          </p:cNvPr>
          <p:cNvSpPr txBox="1"/>
          <p:nvPr/>
        </p:nvSpPr>
        <p:spPr>
          <a:xfrm>
            <a:off x="6893436" y="1092162"/>
            <a:ext cx="1828309" cy="4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dirty="0"/>
              <a:t>The pig went </a:t>
            </a:r>
            <a:r>
              <a:rPr lang="en-US" altLang="ko-KR" b="1" dirty="0">
                <a:solidFill>
                  <a:srgbClr val="FF0000"/>
                </a:solidFill>
              </a:rPr>
              <a:t>oink</a:t>
            </a:r>
            <a:r>
              <a:rPr lang="en-US" altLang="ko-KR" dirty="0"/>
              <a:t> </a:t>
            </a:r>
            <a:r>
              <a:rPr lang="en-US" altLang="ko-KR" b="1" dirty="0" err="1">
                <a:solidFill>
                  <a:srgbClr val="FF0000"/>
                </a:solidFill>
              </a:rPr>
              <a:t>oink</a:t>
            </a:r>
            <a:r>
              <a:rPr lang="en-US" altLang="ko-KR" dirty="0"/>
              <a:t> as he ate.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A3CC4BA4-C9FC-4E75-9E2E-BB7DDB5039F2}"/>
              </a:ext>
            </a:extLst>
          </p:cNvPr>
          <p:cNvSpPr txBox="1"/>
          <p:nvPr/>
        </p:nvSpPr>
        <p:spPr>
          <a:xfrm>
            <a:off x="395810" y="2753360"/>
            <a:ext cx="1828309" cy="4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dirty="0"/>
              <a:t>The bottle made a loud noise as it went </a:t>
            </a:r>
            <a:r>
              <a:rPr lang="en-US" altLang="ko-KR" b="1" dirty="0">
                <a:solidFill>
                  <a:srgbClr val="FF0000"/>
                </a:solidFill>
              </a:rPr>
              <a:t>pop</a:t>
            </a:r>
            <a:r>
              <a:rPr lang="en-US" altLang="ko-KR" dirty="0"/>
              <a:t>!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7F075C9-E51C-4449-AD82-68A60D85CA51}"/>
              </a:ext>
            </a:extLst>
          </p:cNvPr>
          <p:cNvSpPr txBox="1"/>
          <p:nvPr/>
        </p:nvSpPr>
        <p:spPr>
          <a:xfrm>
            <a:off x="395810" y="1434631"/>
            <a:ext cx="182830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altLang="ko-KR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B17C4CD-C21E-4675-8045-C9C829E8C675}"/>
              </a:ext>
            </a:extLst>
          </p:cNvPr>
          <p:cNvSpPr/>
          <p:nvPr/>
        </p:nvSpPr>
        <p:spPr>
          <a:xfrm rot="908989">
            <a:off x="1859371" y="2182061"/>
            <a:ext cx="1254168" cy="25702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DCFBCBD-A4B0-4FC4-B559-CFF6E416CE51}"/>
              </a:ext>
            </a:extLst>
          </p:cNvPr>
          <p:cNvSpPr/>
          <p:nvPr/>
        </p:nvSpPr>
        <p:spPr>
          <a:xfrm rot="10239987">
            <a:off x="6517516" y="1584211"/>
            <a:ext cx="751840" cy="25419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FC6519E-7D08-467E-AAC0-22CFD51D4DEF}"/>
              </a:ext>
            </a:extLst>
          </p:cNvPr>
          <p:cNvSpPr/>
          <p:nvPr/>
        </p:nvSpPr>
        <p:spPr>
          <a:xfrm rot="908989">
            <a:off x="2174975" y="3048892"/>
            <a:ext cx="1812618" cy="242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8EBDD6E-A3F8-4A9F-904F-2A9CEF8403B8}"/>
              </a:ext>
            </a:extLst>
          </p:cNvPr>
          <p:cNvSpPr/>
          <p:nvPr/>
        </p:nvSpPr>
        <p:spPr>
          <a:xfrm rot="9784243">
            <a:off x="6501081" y="3053236"/>
            <a:ext cx="266707" cy="2022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0585AEF7-ED31-4D26-AA56-908D5F5CE088}"/>
              </a:ext>
            </a:extLst>
          </p:cNvPr>
          <p:cNvSpPr txBox="1"/>
          <p:nvPr/>
        </p:nvSpPr>
        <p:spPr>
          <a:xfrm>
            <a:off x="6822933" y="2878534"/>
            <a:ext cx="1828309" cy="6585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dirty="0">
                <a:solidFill>
                  <a:srgbClr val="FF0000"/>
                </a:solidFill>
              </a:rPr>
              <a:t>Clap</a:t>
            </a:r>
            <a:r>
              <a:rPr lang="en-US" altLang="ko-KR" dirty="0"/>
              <a:t>!, the parents watched their children in the play.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260E567E-64BA-47D3-9754-4B9738522B35}"/>
              </a:ext>
            </a:extLst>
          </p:cNvPr>
          <p:cNvSpPr txBox="1"/>
          <p:nvPr/>
        </p:nvSpPr>
        <p:spPr>
          <a:xfrm>
            <a:off x="264161" y="4271911"/>
            <a:ext cx="1999618" cy="227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dirty="0"/>
              <a:t>The children </a:t>
            </a:r>
            <a:r>
              <a:rPr lang="en-US" altLang="ko-KR" dirty="0">
                <a:solidFill>
                  <a:srgbClr val="FF0000"/>
                </a:solidFill>
              </a:rPr>
              <a:t>whispered</a:t>
            </a:r>
            <a:endParaRPr lang="en-US" altLang="ko-KR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DB3C404-1608-4571-9576-7A35751CC014}"/>
              </a:ext>
            </a:extLst>
          </p:cNvPr>
          <p:cNvSpPr/>
          <p:nvPr/>
        </p:nvSpPr>
        <p:spPr>
          <a:xfrm>
            <a:off x="2270536" y="4453330"/>
            <a:ext cx="2860264" cy="2576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671682-D67C-4C97-92D5-DAACD3BB21B1}"/>
              </a:ext>
            </a:extLst>
          </p:cNvPr>
          <p:cNvSpPr/>
          <p:nvPr/>
        </p:nvSpPr>
        <p:spPr>
          <a:xfrm>
            <a:off x="589000" y="708239"/>
            <a:ext cx="8351800" cy="317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is a word that </a:t>
            </a:r>
            <a:r>
              <a:rPr lang="en-US" altLang="ko-KR" sz="1600" u="heavy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Ubuntu" panose="020B0604020202020204" charset="0"/>
              </a:rPr>
              <a:t>imitates</a:t>
            </a:r>
            <a:r>
              <a:rPr lang="en-US" altLang="ko-KR" sz="1600" spc="-5" dirty="0">
                <a:latin typeface="Ubuntu" panose="020B0604020202020204" charset="0"/>
              </a:rPr>
              <a:t> </a:t>
            </a: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the sound it  represents. 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62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346960" y="54660"/>
            <a:ext cx="5983184" cy="628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Onomatopoeia - Words</a:t>
            </a:r>
            <a:r>
              <a:rPr lang="ko-KR" altLang="en-US" sz="4000" dirty="0">
                <a:solidFill>
                  <a:srgbClr val="FF0000"/>
                </a:solidFill>
              </a:rPr>
              <a:t/>
            </a:r>
            <a:br>
              <a:rPr lang="ko-KR" altLang="en-US" sz="4000" dirty="0">
                <a:solidFill>
                  <a:srgbClr val="FF0000"/>
                </a:solidFill>
              </a:rPr>
            </a:b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671682-D67C-4C97-92D5-DAACD3BB21B1}"/>
              </a:ext>
            </a:extLst>
          </p:cNvPr>
          <p:cNvSpPr/>
          <p:nvPr/>
        </p:nvSpPr>
        <p:spPr>
          <a:xfrm>
            <a:off x="589000" y="708239"/>
            <a:ext cx="8351800" cy="317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Guess the words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E160BB-8BFB-4EA7-94AC-35B76136A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" t="9406" r="1693" b="78853"/>
          <a:stretch/>
        </p:blipFill>
        <p:spPr>
          <a:xfrm>
            <a:off x="1312632" y="1240789"/>
            <a:ext cx="6512560" cy="10292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49FD9E-435E-4E1E-A94E-ADC8B0182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07" r="1243" b="64565"/>
          <a:stretch/>
        </p:blipFill>
        <p:spPr>
          <a:xfrm>
            <a:off x="1208036" y="2946400"/>
            <a:ext cx="6617156" cy="94045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BBB65E-F4B4-4A70-9CF2-465DA97A80BF}"/>
              </a:ext>
            </a:extLst>
          </p:cNvPr>
          <p:cNvSpPr/>
          <p:nvPr/>
        </p:nvSpPr>
        <p:spPr>
          <a:xfrm>
            <a:off x="1312632" y="228353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Buzz!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B088C8-0524-40DF-995D-269957CE5BBF}"/>
              </a:ext>
            </a:extLst>
          </p:cNvPr>
          <p:cNvSpPr/>
          <p:nvPr/>
        </p:nvSpPr>
        <p:spPr>
          <a:xfrm>
            <a:off x="2501352" y="228353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Crack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F3E0A9-88A4-47BE-8E7C-E7280EE6767E}"/>
              </a:ext>
            </a:extLst>
          </p:cNvPr>
          <p:cNvSpPr/>
          <p:nvPr/>
        </p:nvSpPr>
        <p:spPr>
          <a:xfrm>
            <a:off x="3811992" y="228353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Moo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5285EE-D5A4-480E-9CCF-A350C130791F}"/>
              </a:ext>
            </a:extLst>
          </p:cNvPr>
          <p:cNvSpPr/>
          <p:nvPr/>
        </p:nvSpPr>
        <p:spPr>
          <a:xfrm>
            <a:off x="5122632" y="226767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Roof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9966ED8-3EDA-4BAC-A83E-D5C46976432E}"/>
              </a:ext>
            </a:extLst>
          </p:cNvPr>
          <p:cNvSpPr/>
          <p:nvPr/>
        </p:nvSpPr>
        <p:spPr>
          <a:xfrm>
            <a:off x="6717752" y="228353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Quack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1F379F-CD43-4935-BAB4-1948EBC66D61}"/>
              </a:ext>
            </a:extLst>
          </p:cNvPr>
          <p:cNvSpPr/>
          <p:nvPr/>
        </p:nvSpPr>
        <p:spPr>
          <a:xfrm>
            <a:off x="1385744" y="390271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Splash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AC3DC7-C9AF-4399-BE6D-0C29276390C3}"/>
              </a:ext>
            </a:extLst>
          </p:cNvPr>
          <p:cNvSpPr/>
          <p:nvPr/>
        </p:nvSpPr>
        <p:spPr>
          <a:xfrm>
            <a:off x="2574464" y="390271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spc="-5" dirty="0">
                <a:solidFill>
                  <a:schemeClr val="tx1"/>
                </a:solidFill>
                <a:latin typeface="Ubuntu" panose="020B0604020202020204" charset="0"/>
                <a:ea typeface="Ubuntu Light"/>
                <a:cs typeface="Ubuntu Light"/>
                <a:sym typeface="Ubuntu Light"/>
              </a:rPr>
              <a:t>Drip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E35641B-6D28-48BE-A743-27C122AD42B6}"/>
              </a:ext>
            </a:extLst>
          </p:cNvPr>
          <p:cNvSpPr/>
          <p:nvPr/>
        </p:nvSpPr>
        <p:spPr>
          <a:xfrm>
            <a:off x="3885104" y="390271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Ding dong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8AD7A6-4339-4B4D-ACED-77A8A7B9B260}"/>
              </a:ext>
            </a:extLst>
          </p:cNvPr>
          <p:cNvSpPr/>
          <p:nvPr/>
        </p:nvSpPr>
        <p:spPr>
          <a:xfrm>
            <a:off x="5195744" y="388685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Slurp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B8D004-C37D-49AD-9936-48971FCE9F39}"/>
              </a:ext>
            </a:extLst>
          </p:cNvPr>
          <p:cNvSpPr/>
          <p:nvPr/>
        </p:nvSpPr>
        <p:spPr>
          <a:xfrm>
            <a:off x="6790864" y="3902711"/>
            <a:ext cx="1034328" cy="408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altLang="ko-KR" sz="1600" spc="-5" dirty="0">
                <a:solidFill>
                  <a:schemeClr val="tx1"/>
                </a:solidFill>
                <a:latin typeface="Ubuntu" panose="020B0604020202020204" charset="0"/>
              </a:rPr>
              <a:t>Waah</a:t>
            </a:r>
            <a:endParaRPr lang="en-US" sz="1600" dirty="0">
              <a:solidFill>
                <a:schemeClr val="tx1"/>
              </a:solidFill>
              <a:latin typeface="Ubuntu" panose="020B0604020202020204" charset="0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9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574DCE-2010-4220-B891-E095A7D4A8E8}"/>
              </a:ext>
            </a:extLst>
          </p:cNvPr>
          <p:cNvSpPr/>
          <p:nvPr/>
        </p:nvSpPr>
        <p:spPr>
          <a:xfrm>
            <a:off x="660120" y="1905436"/>
            <a:ext cx="5567680" cy="3117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cat’s </a:t>
            </a: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____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told me it was happy</a:t>
            </a:r>
          </a:p>
          <a:p>
            <a:pPr marL="342900" indent="-342900">
              <a:buAutoNum type="arabicPeriod"/>
            </a:pP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She made a big </a:t>
            </a: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______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when she jumped into the puddle</a:t>
            </a:r>
          </a:p>
          <a:p>
            <a:pPr marL="342900" indent="-342900">
              <a:buAutoNum type="arabicPeriod"/>
            </a:pPr>
            <a:endParaRPr lang="en-GB" sz="1600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Ducks go </a:t>
            </a: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_____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when they are hungry</a:t>
            </a:r>
          </a:p>
          <a:p>
            <a:pPr marL="342900" indent="-342900">
              <a:buAutoNum type="arabicPeriod"/>
            </a:pPr>
            <a:endParaRPr lang="en-GB" sz="1600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___!, 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boy hit the baseball with a big swing</a:t>
            </a:r>
          </a:p>
          <a:p>
            <a:pPr marL="342900" indent="-342900">
              <a:buAutoNum type="arabicPeriod"/>
            </a:pP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boy lost his grip on the </a:t>
            </a:r>
            <a:r>
              <a:rPr lang="en-GB" sz="1600" dirty="0" err="1">
                <a:solidFill>
                  <a:sysClr val="windowText" lastClr="000000"/>
                </a:solidFill>
                <a:latin typeface="Ubuntu" panose="020B0504030602030204" pitchFamily="34" charset="0"/>
              </a:rPr>
              <a:t>icecream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, it went </a:t>
            </a: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_____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on the ground</a:t>
            </a: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182880" y="1042357"/>
            <a:ext cx="4612640" cy="86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en-GB" altLang="ko-KR" sz="1600" spc="-5" dirty="0">
                <a:latin typeface="Ubuntu" panose="020B0604020202020204" charset="0"/>
              </a:rPr>
              <a:t>Example: </a:t>
            </a:r>
            <a:r>
              <a:rPr lang="en-GB" altLang="ko-KR" sz="1600" b="1" spc="-5" dirty="0">
                <a:solidFill>
                  <a:srgbClr val="FF0000"/>
                </a:solidFill>
                <a:latin typeface="Ubuntu" panose="020B0604020202020204" charset="0"/>
              </a:rPr>
              <a:t>slurp</a:t>
            </a:r>
            <a:endParaRPr lang="en-GB" altLang="ko-KR" sz="1600" b="1" spc="-5" dirty="0">
              <a:solidFill>
                <a:srgbClr val="FF0000"/>
              </a:solidFill>
              <a:latin typeface="Ubuntu" panose="020B0604020202020204" charset="0"/>
              <a:sym typeface="Ubuntu Light"/>
            </a:endParaRPr>
          </a:p>
          <a:p>
            <a:pPr lvl="0">
              <a:spcBef>
                <a:spcPts val="600"/>
              </a:spcBef>
            </a:pPr>
            <a:r>
              <a:rPr lang="en-GB" altLang="ko-KR" sz="1600" b="1" u="sng" spc="-5" dirty="0">
                <a:solidFill>
                  <a:srgbClr val="434343"/>
                </a:solidFill>
                <a:latin typeface="Ubuntu" panose="020B0604020202020204" charset="0"/>
                <a:sym typeface="Ubuntu Light"/>
              </a:rPr>
              <a:t>The boy went </a:t>
            </a:r>
            <a:r>
              <a:rPr lang="en-GB" altLang="ko-KR" sz="1600" b="1" u="sng" spc="-5" dirty="0">
                <a:solidFill>
                  <a:srgbClr val="FF0000"/>
                </a:solidFill>
                <a:latin typeface="Ubuntu" panose="020B0604020202020204" charset="0"/>
                <a:sym typeface="Ubuntu Light"/>
              </a:rPr>
              <a:t>slurp</a:t>
            </a:r>
            <a:r>
              <a:rPr lang="en-GB" altLang="ko-KR" sz="1600" b="1" u="sng" spc="-5" dirty="0">
                <a:solidFill>
                  <a:srgbClr val="434343"/>
                </a:solidFill>
                <a:latin typeface="Ubuntu" panose="020B0604020202020204" charset="0"/>
                <a:sym typeface="Ubuntu Light"/>
              </a:rPr>
              <a:t> as he drank</a:t>
            </a:r>
            <a:endParaRPr lang="en-GB" altLang="ko-KR" sz="1600" b="1" u="sng" spc="-5" dirty="0">
              <a:latin typeface="Ubuntu" panose="020B0604020202020204" charset="0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1971040" y="9123"/>
            <a:ext cx="7172960" cy="762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3600" dirty="0">
                <a:solidFill>
                  <a:srgbClr val="FF0000"/>
                </a:solidFill>
              </a:rPr>
              <a:t>Onomatopoeia – Activity</a:t>
            </a:r>
            <a:r>
              <a:rPr lang="ko-KR" altLang="en-US" sz="3600" dirty="0">
                <a:solidFill>
                  <a:srgbClr val="FF0000"/>
                </a:solidFill>
              </a:rPr>
              <a:t/>
            </a:r>
            <a:br>
              <a:rPr lang="ko-KR" altLang="en-US" sz="3600" dirty="0">
                <a:solidFill>
                  <a:srgbClr val="FF0000"/>
                </a:solidFill>
              </a:rPr>
            </a:b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6B7D3-0584-4B71-B6B4-883415DB1D69}"/>
              </a:ext>
            </a:extLst>
          </p:cNvPr>
          <p:cNvSpPr/>
          <p:nvPr/>
        </p:nvSpPr>
        <p:spPr>
          <a:xfrm>
            <a:off x="660120" y="790411"/>
            <a:ext cx="8351800" cy="317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Finish the sentences using onomatopoeia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9BCD1-FC8A-45D0-9F83-C873FC59E9D8}"/>
              </a:ext>
            </a:extLst>
          </p:cNvPr>
          <p:cNvSpPr/>
          <p:nvPr/>
        </p:nvSpPr>
        <p:spPr>
          <a:xfrm>
            <a:off x="6796760" y="2141165"/>
            <a:ext cx="1453160" cy="26457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Word Bank:</a:t>
            </a:r>
          </a:p>
          <a:p>
            <a:pPr algn="ctr"/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Splat</a:t>
            </a:r>
          </a:p>
          <a:p>
            <a:pPr algn="ctr"/>
            <a:endParaRPr lang="en-GB" sz="8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Pow</a:t>
            </a:r>
          </a:p>
          <a:p>
            <a:pPr algn="ctr"/>
            <a:endParaRPr lang="en-GB" sz="8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Purr </a:t>
            </a:r>
          </a:p>
          <a:p>
            <a:pPr algn="ctr"/>
            <a:endParaRPr lang="en-GB" sz="8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Quack</a:t>
            </a:r>
          </a:p>
          <a:p>
            <a:pPr algn="ctr"/>
            <a:endParaRPr lang="en-GB" sz="8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Splash</a:t>
            </a:r>
          </a:p>
          <a:p>
            <a:pPr algn="ctr"/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8B8272-1C52-4FAA-8C21-C0728D7FA1CA}"/>
              </a:ext>
            </a:extLst>
          </p:cNvPr>
          <p:cNvSpPr/>
          <p:nvPr/>
        </p:nvSpPr>
        <p:spPr>
          <a:xfrm>
            <a:off x="660120" y="1905436"/>
            <a:ext cx="5567680" cy="3117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cat’s </a:t>
            </a:r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purr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told me it was happy</a:t>
            </a:r>
          </a:p>
          <a:p>
            <a:pPr marL="342900" indent="-342900">
              <a:buAutoNum type="arabicPeriod"/>
            </a:pP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She made a big </a:t>
            </a:r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splash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when she jumped into the puddle</a:t>
            </a:r>
          </a:p>
          <a:p>
            <a:pPr marL="342900" indent="-342900">
              <a:buAutoNum type="arabicPeriod"/>
            </a:pPr>
            <a:endParaRPr lang="en-GB" sz="1600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Ducks go </a:t>
            </a:r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quack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when they are hungry</a:t>
            </a:r>
          </a:p>
          <a:p>
            <a:pPr marL="342900" indent="-342900">
              <a:buAutoNum type="arabicPeriod"/>
            </a:pPr>
            <a:endParaRPr lang="en-GB" sz="1600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Pow</a:t>
            </a:r>
            <a:r>
              <a:rPr lang="en-GB" sz="1600" b="1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!, 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boy hit the baseball with a big swing</a:t>
            </a:r>
          </a:p>
          <a:p>
            <a:pPr marL="342900" indent="-342900">
              <a:buAutoNum type="arabicPeriod"/>
            </a:pP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The boy lost his grip on the </a:t>
            </a:r>
            <a:r>
              <a:rPr lang="en-GB" sz="1600" dirty="0" err="1">
                <a:solidFill>
                  <a:sysClr val="windowText" lastClr="000000"/>
                </a:solidFill>
                <a:latin typeface="Ubuntu" panose="020B0504030602030204" pitchFamily="34" charset="0"/>
              </a:rPr>
              <a:t>icecream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, it went </a:t>
            </a:r>
            <a:r>
              <a:rPr lang="en-GB" sz="1600" b="1" dirty="0">
                <a:solidFill>
                  <a:srgbClr val="FF0000"/>
                </a:solidFill>
                <a:latin typeface="Ubuntu" panose="020B0504030602030204" pitchFamily="34" charset="0"/>
              </a:rPr>
              <a:t>splat</a:t>
            </a:r>
            <a:r>
              <a:rPr lang="en-GB" sz="1600" dirty="0">
                <a:solidFill>
                  <a:sysClr val="windowText" lastClr="000000"/>
                </a:solidFill>
                <a:latin typeface="Ubuntu" panose="020B0504030602030204" pitchFamily="34" charset="0"/>
              </a:rPr>
              <a:t> on the ground</a:t>
            </a:r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  <a:p>
            <a:pPr algn="ctr"/>
            <a:endParaRPr lang="en-GB" sz="1600" b="1" dirty="0">
              <a:solidFill>
                <a:sysClr val="windowText" lastClr="00000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7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807680" y="650054"/>
            <a:ext cx="7522464" cy="3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926080" y="-6300"/>
            <a:ext cx="4206240" cy="653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Personification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7F075C9-E51C-4449-AD82-68A60D85CA51}"/>
              </a:ext>
            </a:extLst>
          </p:cNvPr>
          <p:cNvSpPr txBox="1"/>
          <p:nvPr/>
        </p:nvSpPr>
        <p:spPr>
          <a:xfrm>
            <a:off x="395810" y="1434631"/>
            <a:ext cx="182830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altLang="ko-KR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FD43F9-B2C6-4D79-9B9C-C126CD5676ED}"/>
              </a:ext>
            </a:extLst>
          </p:cNvPr>
          <p:cNvSpPr/>
          <p:nvPr/>
        </p:nvSpPr>
        <p:spPr>
          <a:xfrm>
            <a:off x="660120" y="790411"/>
            <a:ext cx="8351800" cy="5303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Personification</a:t>
            </a:r>
            <a:r>
              <a:rPr lang="en-US" altLang="ko-KR" sz="1600" dirty="0">
                <a:solidFill>
                  <a:schemeClr val="tx1"/>
                </a:solidFill>
                <a:latin typeface="Ubuntu" panose="020B0504030602030204" pitchFamily="34" charset="0"/>
              </a:rPr>
              <a:t> is a figure of speech in which something non human is given is given the characteristics of a human</a:t>
            </a:r>
          </a:p>
        </p:txBody>
      </p:sp>
      <p:pic>
        <p:nvPicPr>
          <p:cNvPr id="25" name="Picture 2" descr="personification meaning">
            <a:extLst>
              <a:ext uri="{FF2B5EF4-FFF2-40B4-BE49-F238E27FC236}">
                <a16:creationId xmlns:a16="http://schemas.microsoft.com/office/drawing/2014/main" id="{99E9BE3C-E261-4FFA-A55E-79084F24F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39189" l="4288" r="42882">
                        <a14:foregroundMark x1="41166" y1="33446" x2="43053" y2="30236"/>
                        <a14:foregroundMark x1="17496" y1="36149" x2="18353" y2="36486"/>
                        <a14:foregroundMark x1="16981" y1="37669" x2="16295" y2="39358"/>
                        <a14:foregroundMark x1="5832" y1="29899" x2="6518" y2="28885"/>
                        <a14:foregroundMark x1="34648" y1="24155" x2="35849" y2="23311"/>
                        <a14:foregroundMark x1="26072" y1="37838" x2="23671" y2="33784"/>
                        <a14:foregroundMark x1="4974" y1="16723" x2="4288" y2="16723"/>
                        <a14:backgroundMark x1="23686" y1="32655" x2="25729" y2="33784"/>
                        <a14:backgroundMark x1="18696" y1="29899" x2="23109" y2="32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20" r="55199" b="58080"/>
          <a:stretch/>
        </p:blipFill>
        <p:spPr bwMode="auto">
          <a:xfrm>
            <a:off x="510498" y="1629369"/>
            <a:ext cx="1828308" cy="11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ersonification meaning">
            <a:extLst>
              <a:ext uri="{FF2B5EF4-FFF2-40B4-BE49-F238E27FC236}">
                <a16:creationId xmlns:a16="http://schemas.microsoft.com/office/drawing/2014/main" id="{B6425CE9-DFBD-44AA-8399-BC39A8EE5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56" b="65912" l="49274" r="73822">
                        <a14:backgroundMark x1="74957" y1="44932" x2="66381" y2="49155"/>
                        <a14:backgroundMark x1="66381" y1="49155" x2="68096" y2="51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5" t="40311" r="23109" b="31244"/>
          <a:stretch/>
        </p:blipFill>
        <p:spPr bwMode="auto">
          <a:xfrm>
            <a:off x="739797" y="2571750"/>
            <a:ext cx="1257076" cy="11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ersonification meaning">
            <a:extLst>
              <a:ext uri="{FF2B5EF4-FFF2-40B4-BE49-F238E27FC236}">
                <a16:creationId xmlns:a16="http://schemas.microsoft.com/office/drawing/2014/main" id="{BEEC9452-96C5-4C52-A1D4-C2BEF687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7" t="72699" r="54370" b="5573"/>
          <a:stretch/>
        </p:blipFill>
        <p:spPr bwMode="auto">
          <a:xfrm>
            <a:off x="303377" y="3898818"/>
            <a:ext cx="2114703" cy="97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o is this guy? | Kid dancing gif, Funny gif, Dance">
            <a:extLst>
              <a:ext uri="{FF2B5EF4-FFF2-40B4-BE49-F238E27FC236}">
                <a16:creationId xmlns:a16="http://schemas.microsoft.com/office/drawing/2014/main" id="{8E5E2850-4FCE-4952-BB7D-AA77EA0AC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15" y="1452483"/>
            <a:ext cx="1741446" cy="11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ger GIFs - Get the best GIF on GIPHY">
            <a:extLst>
              <a:ext uri="{FF2B5EF4-FFF2-40B4-BE49-F238E27FC236}">
                <a16:creationId xmlns:a16="http://schemas.microsoft.com/office/drawing/2014/main" id="{8786EBC2-9B4D-4F5D-B11E-F9DCC85A2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84" y="2793676"/>
            <a:ext cx="1828308" cy="101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B60261E-78E8-40D1-8DD3-A3F8A1017542}"/>
              </a:ext>
            </a:extLst>
          </p:cNvPr>
          <p:cNvSpPr/>
          <p:nvPr/>
        </p:nvSpPr>
        <p:spPr>
          <a:xfrm>
            <a:off x="132080" y="3754881"/>
            <a:ext cx="1137920" cy="98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04" name="Picture 8" descr="Competing Cam Newton GIF by Nickelodeon - Find &amp; Share on GIPHY">
            <a:extLst>
              <a:ext uri="{FF2B5EF4-FFF2-40B4-BE49-F238E27FC236}">
                <a16:creationId xmlns:a16="http://schemas.microsoft.com/office/drawing/2014/main" id="{738D06F4-B42C-4DFA-8412-3AD3BEBA8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90" y="3887544"/>
            <a:ext cx="1664058" cy="93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435D36-6C0E-4A5E-A12D-368A665618D5}"/>
              </a:ext>
            </a:extLst>
          </p:cNvPr>
          <p:cNvSpPr/>
          <p:nvPr/>
        </p:nvSpPr>
        <p:spPr>
          <a:xfrm>
            <a:off x="4836020" y="1718618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leaves danced in the wind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60237A-7D67-46AD-9ED3-68C412A8C358}"/>
              </a:ext>
            </a:extLst>
          </p:cNvPr>
          <p:cNvSpPr/>
          <p:nvPr/>
        </p:nvSpPr>
        <p:spPr>
          <a:xfrm>
            <a:off x="4836020" y="2985521"/>
            <a:ext cx="3797482" cy="6320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You could see his angry sore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02EF1EB-B82C-4797-A595-1DF1826A2C99}"/>
              </a:ext>
            </a:extLst>
          </p:cNvPr>
          <p:cNvSpPr/>
          <p:nvPr/>
        </p:nvSpPr>
        <p:spPr>
          <a:xfrm>
            <a:off x="4836020" y="3986342"/>
            <a:ext cx="3797482" cy="6770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My heart was competing with my brain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2230877" y="82564"/>
            <a:ext cx="6779412" cy="961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altLang="ko-KR" sz="4000" dirty="0">
                <a:solidFill>
                  <a:srgbClr val="FF0000"/>
                </a:solidFill>
              </a:rPr>
              <a:t>Personification</a:t>
            </a:r>
            <a:endParaRPr sz="4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 ">
            <a:extLst>
              <a:ext uri="{FF2B5EF4-FFF2-40B4-BE49-F238E27FC236}">
                <a16:creationId xmlns:a16="http://schemas.microsoft.com/office/drawing/2014/main" id="{0051AD02-3358-4643-831B-A2DADEA38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8503" r="50536" b="58188"/>
          <a:stretch/>
        </p:blipFill>
        <p:spPr bwMode="auto">
          <a:xfrm>
            <a:off x="418924" y="1173931"/>
            <a:ext cx="1625601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 ">
            <a:extLst>
              <a:ext uri="{FF2B5EF4-FFF2-40B4-BE49-F238E27FC236}">
                <a16:creationId xmlns:a16="http://schemas.microsoft.com/office/drawing/2014/main" id="{EA946150-8EE6-4D2C-925F-BF6134AFE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66178" r="43058" b="12118"/>
          <a:stretch/>
        </p:blipFill>
        <p:spPr bwMode="auto">
          <a:xfrm>
            <a:off x="2877785" y="1256466"/>
            <a:ext cx="1981200" cy="11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 ">
            <a:extLst>
              <a:ext uri="{FF2B5EF4-FFF2-40B4-BE49-F238E27FC236}">
                <a16:creationId xmlns:a16="http://schemas.microsoft.com/office/drawing/2014/main" id="{FF294FE9-2882-45E2-A08B-6002D97BA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26" b="83940" l="59574" r="94326">
                        <a14:foregroundMark x1="85638" y1="82309" x2="87589" y2="83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8" t="57463" r="1191" b="14290"/>
          <a:stretch/>
        </p:blipFill>
        <p:spPr bwMode="auto">
          <a:xfrm>
            <a:off x="6438879" y="933178"/>
            <a:ext cx="1374104" cy="12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9D75F2-5CD9-4D74-B51E-BDC09452A179}"/>
              </a:ext>
            </a:extLst>
          </p:cNvPr>
          <p:cNvSpPr/>
          <p:nvPr/>
        </p:nvSpPr>
        <p:spPr>
          <a:xfrm>
            <a:off x="122033" y="2459212"/>
            <a:ext cx="2391964" cy="642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My computer hates me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54E8F9-1E12-4C72-B101-22111C284BD4}"/>
              </a:ext>
            </a:extLst>
          </p:cNvPr>
          <p:cNvSpPr/>
          <p:nvPr/>
        </p:nvSpPr>
        <p:spPr>
          <a:xfrm>
            <a:off x="2672403" y="2459212"/>
            <a:ext cx="2391964" cy="642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old car sat idle, lonely and forgotten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CEBC40-FEAD-4D3B-BBF6-55B235CB371D}"/>
              </a:ext>
            </a:extLst>
          </p:cNvPr>
          <p:cNvSpPr/>
          <p:nvPr/>
        </p:nvSpPr>
        <p:spPr>
          <a:xfrm>
            <a:off x="5295193" y="2372811"/>
            <a:ext cx="3792071" cy="642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alarm clock sprang to life, waking me from my sleep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16" name="Picture 2" descr="Laughing Cat GIFs | Tenor">
            <a:extLst>
              <a:ext uri="{FF2B5EF4-FFF2-40B4-BE49-F238E27FC236}">
                <a16:creationId xmlns:a16="http://schemas.microsoft.com/office/drawing/2014/main" id="{08A7FF39-8E0B-4BB1-AA5B-240FFBD789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5" y="3608776"/>
            <a:ext cx="1625601" cy="13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D5801A-C3F0-4AE4-83CA-11DA5A36A624}"/>
              </a:ext>
            </a:extLst>
          </p:cNvPr>
          <p:cNvSpPr/>
          <p:nvPr/>
        </p:nvSpPr>
        <p:spPr>
          <a:xfrm>
            <a:off x="2180036" y="3941555"/>
            <a:ext cx="1792524" cy="642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cat laughed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614E6D40-9511-40BD-B2B7-6D58F5020980}"/>
              </a:ext>
            </a:extLst>
          </p:cNvPr>
          <p:cNvSpPr/>
          <p:nvPr/>
        </p:nvSpPr>
        <p:spPr>
          <a:xfrm>
            <a:off x="6963428" y="3764845"/>
            <a:ext cx="2046227" cy="995729"/>
          </a:xfrm>
          <a:prstGeom prst="rect">
            <a:avLst/>
          </a:prstGeom>
          <a:blipFill>
            <a:blip r:embed="rId7" cstate="print"/>
            <a:srcRect/>
            <a:stretch>
              <a:fillRect l="-74515" t="-66507" r="-955" b="-31797"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4C63B5-A19E-4F08-B8B8-6818D2F777AE}"/>
              </a:ext>
            </a:extLst>
          </p:cNvPr>
          <p:cNvSpPr/>
          <p:nvPr/>
        </p:nvSpPr>
        <p:spPr>
          <a:xfrm>
            <a:off x="4836020" y="3941553"/>
            <a:ext cx="1792524" cy="642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The car looked at me</a:t>
            </a:r>
            <a:endParaRPr lang="en-US" altLang="ko-KR" sz="16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Purple Bubbles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1024</TotalTime>
  <Words>1113</Words>
  <Application>Microsoft Office PowerPoint</Application>
  <PresentationFormat>On-screen Show (16:9)</PresentationFormat>
  <Paragraphs>326</Paragraphs>
  <Slides>31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Ubuntu Light</vt:lpstr>
      <vt:lpstr>맑은 고딕</vt:lpstr>
      <vt:lpstr>Ubuntu</vt:lpstr>
      <vt:lpstr>Lato Light</vt:lpstr>
      <vt:lpstr>Verdana</vt:lpstr>
      <vt:lpstr>Arial</vt:lpstr>
      <vt:lpstr>Purple Bubbles</vt:lpstr>
      <vt:lpstr>Reading Skills Rhyming Literary Devices</vt:lpstr>
      <vt:lpstr>Content!</vt:lpstr>
      <vt:lpstr>Part 1</vt:lpstr>
      <vt:lpstr>Literary Devices</vt:lpstr>
      <vt:lpstr>Onomatopoeia </vt:lpstr>
      <vt:lpstr>Onomatopoeia - Words </vt:lpstr>
      <vt:lpstr>Onomatopoeia – Activity </vt:lpstr>
      <vt:lpstr>Personification</vt:lpstr>
      <vt:lpstr>Personification</vt:lpstr>
      <vt:lpstr>Personification - Activity</vt:lpstr>
      <vt:lpstr>Hyperbole</vt:lpstr>
      <vt:lpstr>Hyperbole - activity</vt:lpstr>
      <vt:lpstr>Imagery</vt:lpstr>
      <vt:lpstr>Imagery</vt:lpstr>
      <vt:lpstr>Simile</vt:lpstr>
      <vt:lpstr>Simile</vt:lpstr>
      <vt:lpstr>Part 2</vt:lpstr>
      <vt:lpstr>Personal Narratives </vt:lpstr>
      <vt:lpstr>Rhyming Devices </vt:lpstr>
      <vt:lpstr>The Chase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Rhyming Activity – Get ready </vt:lpstr>
      <vt:lpstr>Example –Changing to Alliteration </vt:lpstr>
      <vt:lpstr>Example – Rhyming </vt:lpstr>
      <vt:lpstr>Try to create a Rhyming sentence </vt:lpstr>
      <vt:lpstr>Try to create a Rhyming sentence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Skills G4 – Rhyming</dc:title>
  <dc:creator>Administrator</dc:creator>
  <cp:lastModifiedBy>Gregory Delazeri</cp:lastModifiedBy>
  <cp:revision>50</cp:revision>
  <dcterms:modified xsi:type="dcterms:W3CDTF">2020-05-25T00:08:03Z</dcterms:modified>
</cp:coreProperties>
</file>